
<file path=[Content_Types].xml><?xml version="1.0" encoding="utf-8"?>
<Types xmlns="http://schemas.openxmlformats.org/package/2006/content-types">
  <Default ContentType="application/vnd.openxmlformats-package.relationships+xml" Extension="rels"/>
  <Default ContentType="image/jpeg" Extension="jpeg"/>
  <Default ContentType="application/x-fontdata" Extension="fntdata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5143500" type="screen16x9"/>
  <p:notesSz cx="6858000" cy="9144000"/>
  <p:embeddedFontLst>
    <p:embeddedFont>
      <p:font typeface="Average" charset="0"/>
      <p:regular r:id="rId29"/>
    </p:embeddedFont>
    <p:embeddedFont>
      <p:font typeface="Oswald" charset="-52"/>
      <p:regular r:id="rId30"/>
      <p:bold r:id="rId31"/>
    </p:embeddedFont>
  </p:embeddedFontLst>
  <p:custDataLst>
    <p:tags r:id="rId28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72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tags" Target="tags/tag1.xml" /><Relationship Id="rId29" Type="http://schemas.openxmlformats.org/officeDocument/2006/relationships/font" Target="fonts/font1.fntdata" /><Relationship Id="rId3" Type="http://schemas.openxmlformats.org/officeDocument/2006/relationships/slide" Target="slides/slide1.xml" /><Relationship Id="rId30" Type="http://schemas.openxmlformats.org/officeDocument/2006/relationships/font" Target="fonts/font2.fntdata" /><Relationship Id="rId31" Type="http://schemas.openxmlformats.org/officeDocument/2006/relationships/font" Target="fonts/font3.fntdata" /><Relationship Id="rId32" Type="http://schemas.openxmlformats.org/officeDocument/2006/relationships/presProps" Target="presProps.xml" /><Relationship Id="rId33" Type="http://schemas.openxmlformats.org/officeDocument/2006/relationships/viewProps" Target="viewProps.xml" /><Relationship Id="rId34" Type="http://schemas.openxmlformats.org/officeDocument/2006/relationships/theme" Target="theme/theme1.xml" /><Relationship Id="rId35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10983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</a:xfrm>
      </p:grpSpPr>
      <p:sp>
        <p:nvSpPr>
          <p:cNvPr id="117" name="Google Shape;117;g461c3753c4_0_7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61c3753c4_0_7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</a:xfrm>
      </p:grpSpPr>
      <p:sp>
        <p:nvSpPr>
          <p:cNvPr id="123" name="Google Shape;123;g461c3753c4_0_7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1c3753c4_0_7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</a:xfrm>
      </p:grpSpPr>
      <p:sp>
        <p:nvSpPr>
          <p:cNvPr id="129" name="Google Shape;129;g461c3753c4_0_7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61c3753c4_0_7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</a:xfrm>
      </p:grpSpPr>
      <p:sp>
        <p:nvSpPr>
          <p:cNvPr id="136" name="Google Shape;136;g461c3753c4_0_7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61c3753c4_0_7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</a:xfrm>
      </p:grpSpPr>
      <p:sp>
        <p:nvSpPr>
          <p:cNvPr id="145" name="Google Shape;145;g461c3753c4_0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61c3753c4_0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</a:xfrm>
      </p:grpSpPr>
      <p:sp>
        <p:nvSpPr>
          <p:cNvPr id="152" name="Google Shape;152;g461c3753c4_0_7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61c3753c4_0_7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</a:xfrm>
      </p:grpSpPr>
      <p:sp>
        <p:nvSpPr>
          <p:cNvPr id="159" name="Google Shape;159;g461c3753c4_0_7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61c3753c4_0_7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</a:xfrm>
      </p:grpSpPr>
      <p:sp>
        <p:nvSpPr>
          <p:cNvPr id="166" name="Google Shape;166;g461c3753c4_0_7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61c3753c4_0_7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</a:xfrm>
      </p:grpSpPr>
      <p:sp>
        <p:nvSpPr>
          <p:cNvPr id="173" name="Google Shape;173;g461c3753c4_0_7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61c3753c4_0_7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</a:xfrm>
      </p:grpSpPr>
      <p:sp>
        <p:nvSpPr>
          <p:cNvPr id="179" name="Google Shape;179;g461c3753c4_0_7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61c3753c4_0_7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</a:xfrm>
      </p:grpSpPr>
      <p:sp>
        <p:nvSpPr>
          <p:cNvPr id="62" name="Google Shape;62;g461c3753c4_0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1c3753c4_0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</a:xfrm>
      </p:grpSpPr>
      <p:sp>
        <p:nvSpPr>
          <p:cNvPr id="185" name="Google Shape;185;g461c3753c4_0_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61c3753c4_0_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</a:xfrm>
      </p:grpSpPr>
      <p:sp>
        <p:nvSpPr>
          <p:cNvPr id="198" name="Google Shape;198;g461c3753c4_0_8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61c3753c4_0_8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</a:xfrm>
      </p:grpSpPr>
      <p:sp>
        <p:nvSpPr>
          <p:cNvPr id="204" name="Google Shape;204;g461c3753c4_0_8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61c3753c4_0_8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</a:xfrm>
      </p:grpSpPr>
      <p:sp>
        <p:nvSpPr>
          <p:cNvPr id="212" name="Google Shape;212;g461c3753c4_0_8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461c3753c4_0_8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</a:xfrm>
      </p:grpSpPr>
      <p:sp>
        <p:nvSpPr>
          <p:cNvPr id="218" name="Google Shape;218;g461c3753c4_0_8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461c3753c4_0_8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</a:xfrm>
      </p:grpSpPr>
      <p:sp>
        <p:nvSpPr>
          <p:cNvPr id="224" name="Google Shape;224;g461c3753c4_0_8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461c3753c4_0_8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</a:xfrm>
      </p:grpSpPr>
      <p:sp>
        <p:nvSpPr>
          <p:cNvPr id="69" name="Google Shape;69;g461c3753c4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61c3753c4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</a:xfrm>
      </p:grpSpPr>
      <p:sp>
        <p:nvSpPr>
          <p:cNvPr id="76" name="Google Shape;76;g461c3753c4_0_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61c3753c4_0_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</a:xfrm>
      </p:grpSpPr>
      <p:sp>
        <p:nvSpPr>
          <p:cNvPr id="84" name="Google Shape;84;g461c3753c4_0_6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1c3753c4_0_6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</a:xfrm>
      </p:grpSpPr>
      <p:sp>
        <p:nvSpPr>
          <p:cNvPr id="90" name="Google Shape;90;g461c3753c4_0_6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61c3753c4_0_6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</a:xfrm>
      </p:grpSpPr>
      <p:sp>
        <p:nvSpPr>
          <p:cNvPr id="97" name="Google Shape;97;g461c3753c4_0_7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61c3753c4_0_7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</a:xfrm>
      </p:grpSpPr>
      <p:sp>
        <p:nvSpPr>
          <p:cNvPr id="104" name="Google Shape;104;g461c3753c4_0_7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61c3753c4_0_7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</a:xfrm>
      </p:grpSpPr>
      <p:sp>
        <p:nvSpPr>
          <p:cNvPr id="111" name="Google Shape;111;g461c3753c4_0_7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61c3753c4_0_7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1pPr>
            <a:lvl2pPr lvl="1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2pPr>
            <a:lvl3pPr lvl="2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3pPr>
            <a:lvl4pPr lvl="3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4pPr>
            <a:lvl5pPr lvl="4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5pPr>
            <a:lvl6pPr lvl="5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6pPr>
            <a:lvl7pPr lvl="6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7pPr>
            <a:lvl8pPr lvl="7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8pPr>
            <a:lvl9pPr lvl="8" algn="ctr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1pPr>
            <a:lvl2pPr lvl="1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2pPr>
            <a:lvl3pPr lvl="2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3pPr>
            <a:lvl4pPr lvl="3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4pPr>
            <a:lvl5pPr lvl="4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5pPr>
            <a:lvl6pPr lvl="5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6pPr>
            <a:lvl7pPr lvl="6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7pPr>
            <a:lvl8pPr lvl="7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8pPr>
            <a:lvl9pPr lvl="8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1pPr>
            <a:lvl2pPr lvl="1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1pPr>
            <a:lvl2pPr lvl="1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1pPr>
            <a:lvl2pPr lvl="1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2pPr>
            <a:lvl3pPr lvl="2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3pPr>
            <a:lvl4pPr lvl="3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4pPr>
            <a:lvl5pPr lvl="4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5pPr>
            <a:lvl6pPr lvl="5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6pPr>
            <a:lvl7pPr lvl="6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7pPr>
            <a:lvl8pPr lvl="7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8pPr>
            <a:lvl9pPr lvl="8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ct val="0"/>
                </a:spcBef>
                <a:spcAft>
                  <a:spcPct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push dir="r"/>
      </p:transition>
    </mc:Choice>
    <mc:Fallback>
      <p:transition spd="slow">
        <p:push dir="r"/>
      </p:transition>
    </mc:Fallback>
  </mc:AlternateContent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0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1.jpeg" /><Relationship Id="rId4" Type="http://schemas.openxmlformats.org/officeDocument/2006/relationships/image" Target="../media/image12.jpeg" /><Relationship Id="rId5" Type="http://schemas.openxmlformats.org/officeDocument/2006/relationships/image" Target="../media/image13.jpeg" /><Relationship Id="rId6" Type="http://schemas.openxmlformats.org/officeDocument/2006/relationships/image" Target="../media/image14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15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5.xml" /><Relationship Id="rId3" Type="http://schemas.openxmlformats.org/officeDocument/2006/relationships/image" Target="../media/image16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17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18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Relationship Id="rId3" Type="http://schemas.openxmlformats.org/officeDocument/2006/relationships/image" Target="../media/image19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.jpeg" /><Relationship Id="rId4" Type="http://schemas.openxmlformats.org/officeDocument/2006/relationships/image" Target="../media/image2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20.jpeg" /><Relationship Id="rId4" Type="http://schemas.openxmlformats.org/officeDocument/2006/relationships/image" Target="../media/image21.jpeg" /><Relationship Id="rId5" Type="http://schemas.openxmlformats.org/officeDocument/2006/relationships/image" Target="../media/image22.jpeg" /><Relationship Id="rId6" Type="http://schemas.openxmlformats.org/officeDocument/2006/relationships/image" Target="../media/image23.jpe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24.jpeg" /><Relationship Id="rId4" Type="http://schemas.openxmlformats.org/officeDocument/2006/relationships/image" Target="../media/image25.jpeg" /><Relationship Id="rId5" Type="http://schemas.openxmlformats.org/officeDocument/2006/relationships/image" Target="../media/image26.jpeg" /><Relationship Id="rId6" Type="http://schemas.openxmlformats.org/officeDocument/2006/relationships/image" Target="../media/image27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6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7.jpeg" /><Relationship Id="rId4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Противодействие коррупции</a:t>
            </a:r>
            <a:endParaRPr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Внутренний контроль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Сюда входят внутренние механизмы и стимулы, существующие в самом аппарате управления: ясные стандарты исполнения должностными лицами своих обязанностей и строгий надзор над каждым служащим. С целью обеспечения надзора часто выделяют особые управления, которые функционируют </a:t>
            </a:r>
            <a:r>
              <a:rPr lang="ru" sz="1400" smtClean="0">
                <a:solidFill>
                  <a:schemeClr val="accent6"/>
                </a:solidFill>
                <a:uFill>
                  <a:noFill/>
                </a:uFill>
              </a:rPr>
              <a:t>автономно</a:t>
            </a:r>
            <a:r>
              <a:rPr lang="ru" sz="1400">
                <a:solidFill>
                  <a:schemeClr val="accent6"/>
                </a:solidFill>
              </a:rPr>
              <a:t>.</a:t>
            </a:r>
            <a:r>
              <a:rPr lang="ru" sz="1400" smtClean="0">
                <a:solidFill>
                  <a:schemeClr val="accent6"/>
                </a:solidFill>
              </a:rPr>
              <a:t> </a:t>
            </a:r>
            <a:r>
              <a:rPr lang="ru" sz="1400">
                <a:solidFill>
                  <a:schemeClr val="accent6"/>
                </a:solidFill>
              </a:rPr>
              <a:t>Например, правоохранительные органы часто подчиняются главе исполнительной власти, так же как и бюрократический аппарат, однако при этом сохраняют значительную независимость.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Внутренний контроль был основным способом борьбы с коррупцией в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монархиях</a:t>
            </a:r>
            <a:r>
              <a:rPr lang="ru" sz="1400">
                <a:solidFill>
                  <a:schemeClr val="accent6"/>
                </a:solidFill>
              </a:rPr>
              <a:t> периода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абсолютизма</a:t>
            </a:r>
            <a:r>
              <a:rPr lang="ru" sz="1400">
                <a:solidFill>
                  <a:schemeClr val="accent6"/>
                </a:solidFill>
              </a:rPr>
              <a:t> и до сих пор сохраняет высокую эффективность. В частности,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Макиавелли</a:t>
            </a:r>
            <a:r>
              <a:rPr lang="ru" sz="1400">
                <a:solidFill>
                  <a:schemeClr val="accent6"/>
                </a:solidFill>
              </a:rPr>
              <a:t> полагал, что в монархиях, «правящих при помощи слуг», коррупция менее опасна, поскольку все «слуги» обязаны милостям государя и их труднее подкупить.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None/>
            </a:pPr>
            <a:endParaRPr sz="1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11700" y="341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Внешний контроль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311700" y="1001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Сюда относятся механизмы, которые имеют высокую степень независимости от исполнительной власти.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Конвенция ООН против коррупции</a:t>
            </a:r>
            <a:r>
              <a:rPr lang="ru" sz="1400">
                <a:solidFill>
                  <a:schemeClr val="accent6"/>
                </a:solidFill>
              </a:rPr>
              <a:t> приводит целый ряд подобных механизмов. Независимая судебная система, при которой нарушивший закон бюрократ может быть легко и эффективно признан виновным, резко снижает потенциальную привлекательность коррупции. Одними из самых эффективных инструментов контроля над коррупцией бюрократического аппарата являются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свобода слова</a:t>
            </a:r>
            <a:r>
              <a:rPr lang="ru" sz="1400">
                <a:solidFill>
                  <a:schemeClr val="accent6"/>
                </a:solidFill>
              </a:rPr>
              <a:t> и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СМИ</a:t>
            </a:r>
            <a:r>
              <a:rPr lang="ru" sz="1400">
                <a:solidFill>
                  <a:schemeClr val="accent6"/>
                </a:solidFill>
              </a:rPr>
              <a:t>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Внешний контроль характерен для стран с рыночной экономикой и либеральной демократией. Предположительно, это связано с тем, что для реализации нормального функционирования рынка необходимы четкие правила, механизмы обеспечения выполнения обязательств, в том числе, — эффективная правовая система, обеспечивающая здоровую конкурентную среду.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Либеральная демократия</a:t>
            </a:r>
            <a:r>
              <a:rPr lang="ru" sz="1400">
                <a:solidFill>
                  <a:schemeClr val="accent6"/>
                </a:solidFill>
              </a:rPr>
              <a:t> для достижения своих целей также опирается на систему выборов,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правовое государство</a:t>
            </a:r>
            <a:r>
              <a:rPr lang="ru" sz="1400">
                <a:solidFill>
                  <a:schemeClr val="accent6"/>
                </a:solidFill>
              </a:rPr>
              <a:t>, независимое правосудие,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разделение властей</a:t>
            </a:r>
            <a:r>
              <a:rPr lang="ru" sz="1400">
                <a:solidFill>
                  <a:schemeClr val="accent6"/>
                </a:solidFill>
              </a:rPr>
              <a:t> и систему «сдержек и противовесов». Все эти политические институты служат одновременно механизмами внешнего контроля над коррупцией.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311700" y="369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Внешний контроль 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311700" y="1131225"/>
            <a:ext cx="8520600" cy="3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Однако не все положения либеральной демократии однозначно способствуют борьбе с коррупцией. Примером может служить принцип разделения властей.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Разделение властей</a:t>
            </a:r>
            <a:r>
              <a:rPr lang="ru" sz="1400">
                <a:solidFill>
                  <a:schemeClr val="accent6"/>
                </a:solidFill>
              </a:rPr>
              <a:t> по горизонтали стимулирует их надзор друг над другом. Например, в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парламентской</a:t>
            </a:r>
            <a:r>
              <a:rPr lang="ru" sz="1400">
                <a:solidFill>
                  <a:schemeClr val="accent6"/>
                </a:solidFill>
              </a:rPr>
              <a:t> демократии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представительная власть</a:t>
            </a:r>
            <a:r>
              <a:rPr lang="ru" sz="1400">
                <a:solidFill>
                  <a:schemeClr val="accent6"/>
                </a:solidFill>
              </a:rPr>
              <a:t> имеет полномочия отправить правительство в отставку. С другой стороны, в президентской демократии ветви власти еще более функционально разделены. Несмотря на это, коррупция в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президентских</a:t>
            </a:r>
            <a:r>
              <a:rPr lang="ru" sz="1400">
                <a:solidFill>
                  <a:schemeClr val="accent6"/>
                </a:solidFill>
              </a:rPr>
              <a:t> республиках в целом выше, чем в парламентских. Далее, разделение властей по территориальному уровню и связанный с этим перенос большей части полномочий исполнительной власти на уровень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местного самоуправления</a:t>
            </a:r>
            <a:r>
              <a:rPr lang="ru" sz="1400">
                <a:solidFill>
                  <a:schemeClr val="accent6"/>
                </a:solidFill>
              </a:rPr>
              <a:t> приводит к эффективному уменьшению размеров органов власти. Это повышает информационную прозрачность власти и уменьшает коррупцию. Тем не менее,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федеративное</a:t>
            </a:r>
            <a:r>
              <a:rPr lang="ru" sz="1400">
                <a:solidFill>
                  <a:schemeClr val="accent6"/>
                </a:solidFill>
              </a:rPr>
              <a:t> устройство государства, обеспечивающее максимальную децентрализацию, часто приводит к регулированию различных аспектов одной и той же деятельности чиновниками разных инстанций, и, следовательно, к большей коррупции по сравнению с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унитарными государствами</a:t>
            </a:r>
            <a:r>
              <a:rPr lang="ru" sz="1400">
                <a:solidFill>
                  <a:schemeClr val="accent6"/>
                </a:solidFill>
              </a:rPr>
              <a:t>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None/>
            </a:pPr>
            <a:endParaRPr sz="1400"/>
          </a:p>
        </p:txBody>
      </p:sp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1500" y="234576"/>
            <a:ext cx="4355200" cy="8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699525" y="2310925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Меры общего характера</a:t>
            </a:r>
            <a:endParaRPr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по борьбе с коррупцией</a:t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00" y="2141250"/>
            <a:ext cx="1941925" cy="2751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9450" y="3056700"/>
            <a:ext cx="2110863" cy="183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6575" y="208950"/>
            <a:ext cx="3672901" cy="183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1500" y="208950"/>
            <a:ext cx="3264801" cy="1836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1673250" y="178550"/>
            <a:ext cx="5797500" cy="61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Неконституционность коррупциогенных форм</a:t>
            </a:r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4864850" y="1172775"/>
            <a:ext cx="40152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Любые нормы, накладывающие на гражданина ограничения, могут вызвать коррупцию, за исключением норм, описывающих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конституционные</a:t>
            </a:r>
            <a:r>
              <a:rPr lang="ru" sz="1400">
                <a:solidFill>
                  <a:schemeClr val="accent6"/>
                </a:solidFill>
              </a:rPr>
              <a:t> свободы и права человека. Последние накладывают ограничения не столько на индивидов, сколько на органы государственной власти, являясь институциональными гарантиями как против завышенных требований закона, так и против наделения органов государственной власти дискреционными полномочиями. Коррупциогенные же нормы неизбежно нарушают права и свободы человека и гражданина, закрепленные в Конституции.</a:t>
            </a:r>
            <a:endParaRPr sz="1400">
              <a:solidFill>
                <a:schemeClr val="accent6"/>
              </a:solidFill>
            </a:endParaRPr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850" y="1264425"/>
            <a:ext cx="4389750" cy="2996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5.xml><?xml version="1.0" encoding="utf-8"?>
<p:sld xmlns:p="http://schemas.openxmlformats.org/presentationml/2006/main" xmlns:a="http://schemas.openxmlformats.org/drawingml/2006/main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Shape 154"/>
        <p:cNvGrpSpPr/>
        <p:nvPr/>
      </p:nvGrpSpPr>
      <p:grpSpPr>
        <a:xfrm>
          <a:off x="0" y="0"/>
          <a:ext cx="0" cy="0"/>
        </a:xfrm>
      </p:grpSpPr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xfrm>
            <a:off x="1282350" y="197400"/>
            <a:ext cx="6579300" cy="755700"/>
          </a:xfrm>
          <a:prstGeom prst="rect">
            <a:avLst/>
          </a:prstGeom>
        </p:spPr>
        <p:txBody>
          <a:bodyPr anchor="b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Информационное обеспечение граждан</a:t>
            </a:r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idx="1" type="body"/>
          </p:nvPr>
        </p:nvSpPr>
        <p:spPr>
          <a:xfrm>
            <a:off x="321125" y="1140650"/>
            <a:ext cx="3591000" cy="35226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Данный метод включает в себя анализ законов с тем, чтобы, проанализировав закон, четко, лаконично и доходчиво объяснить гражданам в чем заключаются их права и обязанности, какие нарушения что должны за собой повлечь, как проходит судебная процедура и что в ней учитывается. Зная всё это, граждане будут увереннее вести себя, оказавшись один на один с подталкивающим их к даче взятки чиновником.</a:t>
            </a:r>
            <a:endParaRPr sz="1400">
              <a:solidFill>
                <a:schemeClr val="accent6"/>
              </a:solidFill>
            </a:endParaRPr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rcRect b="99" t="305"/>
          <a:stretch>
            <a:fillRect/>
          </a:stretch>
        </p:blipFill>
        <p:spPr>
          <a:xfrm>
            <a:off x="4036250" y="1888600"/>
            <a:ext cx="4856999" cy="18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</a:xfrm>
      </p:grpSpPr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1254150" y="169100"/>
            <a:ext cx="66357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Открытость ведомственных систем</a:t>
            </a:r>
            <a:endParaRPr/>
          </a:p>
        </p:txBody>
      </p:sp>
      <p:sp>
        <p:nvSpPr>
          <p:cNvPr id="163" name="Google Shape;163;p28"/>
          <p:cNvSpPr txBox="1">
            <a:spLocks noGrp="1"/>
          </p:cNvSpPr>
          <p:nvPr>
            <p:ph type="body" idx="1"/>
          </p:nvPr>
        </p:nvSpPr>
        <p:spPr>
          <a:xfrm>
            <a:off x="4072975" y="1246000"/>
            <a:ext cx="4684500" cy="34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Прозрачность происходящих внутри ведомств операций и надлежащий гражданский контроль может быть реализован через публикацию и открытое обсуждение внутриведомственных документов в общедоступной сети Интернет, что способно серьезно пошатнуть фундамент коррупции. Однако такие механизмы ограничены чрезмерно жесткими нормативами по охране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коммерческой тайны</a:t>
            </a:r>
            <a:r>
              <a:rPr lang="ru" sz="1400">
                <a:solidFill>
                  <a:schemeClr val="accent6"/>
                </a:solidFill>
              </a:rPr>
              <a:t> или их применение в некоторых ведомствах связано с необходимостью обеспечения дополнительных мер по защите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персональных данных</a:t>
            </a:r>
            <a:r>
              <a:rPr lang="ru" sz="1400">
                <a:solidFill>
                  <a:schemeClr val="accent6"/>
                </a:solidFill>
              </a:rPr>
              <a:t> граждан и секретных сведений в оборонных ведомствах и организациях. 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solidFill>
                <a:schemeClr val="accent6"/>
              </a:solidFill>
            </a:endParaRPr>
          </a:p>
        </p:txBody>
      </p:sp>
      <p:pic>
        <p:nvPicPr>
          <p:cNvPr id="164" name="Google Shape;16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175" y="1535788"/>
            <a:ext cx="3381126" cy="2580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title"/>
          </p:nvPr>
        </p:nvSpPr>
        <p:spPr>
          <a:xfrm>
            <a:off x="886750" y="169075"/>
            <a:ext cx="7078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Социальное обеспечение чиновников</a:t>
            </a:r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body" idx="1"/>
          </p:nvPr>
        </p:nvSpPr>
        <p:spPr>
          <a:xfrm>
            <a:off x="349400" y="1314175"/>
            <a:ext cx="39774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Первоклассное </a:t>
            </a:r>
            <a:r>
              <a:rPr lang="ru" sz="1400" smtClean="0">
                <a:solidFill>
                  <a:schemeClr val="accent6"/>
                </a:solidFill>
                <a:uFill>
                  <a:noFill/>
                </a:uFill>
              </a:rPr>
              <a:t>медицинское</a:t>
            </a:r>
            <a:r>
              <a:rPr lang="ru" sz="1400">
                <a:solidFill>
                  <a:schemeClr val="accent6"/>
                </a:solidFill>
              </a:rPr>
              <a:t> </a:t>
            </a:r>
            <a:r>
              <a:rPr lang="ru" sz="1400" smtClean="0">
                <a:solidFill>
                  <a:schemeClr val="accent6"/>
                </a:solidFill>
              </a:rPr>
              <a:t>обслуживание</a:t>
            </a:r>
            <a:r>
              <a:rPr lang="ru" sz="1400">
                <a:solidFill>
                  <a:schemeClr val="accent6"/>
                </a:solidFill>
              </a:rPr>
              <a:t>, беспроцентные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кредиты</a:t>
            </a:r>
            <a:r>
              <a:rPr lang="ru" sz="1400">
                <a:solidFill>
                  <a:schemeClr val="accent6"/>
                </a:solidFill>
              </a:rPr>
              <a:t> для покупки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недвижимости</a:t>
            </a:r>
            <a:r>
              <a:rPr lang="ru" sz="1400">
                <a:solidFill>
                  <a:schemeClr val="accent6"/>
                </a:solidFill>
              </a:rPr>
              <a:t>, большая пенсия — всё это равносильно повышению заработной платы в государственном секторе, и следовательно, увеличивает потери чиновника в случае, если его поймают на коррупционной деятельности. Судя по исследованиям, эта мера не оказывает немедленного воздействия на коррупцию, однако способствует повышению качества бюрократии с течением времени.</a:t>
            </a:r>
            <a:endParaRPr sz="1400">
              <a:solidFill>
                <a:schemeClr val="accent6"/>
              </a:solidFill>
            </a:endParaRPr>
          </a:p>
        </p:txBody>
      </p:sp>
      <p:pic>
        <p:nvPicPr>
          <p:cNvPr id="171" name="Google Shape;17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7075" y="1336862"/>
            <a:ext cx="3134025" cy="313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</a:xfrm>
      </p:grpSpPr>
      <p:sp>
        <p:nvSpPr>
          <p:cNvPr id="176" name="Google Shape;176;p30"/>
          <p:cNvSpPr txBox="1">
            <a:spLocks noGrp="1"/>
          </p:cNvSpPr>
          <p:nvPr>
            <p:ph type="title"/>
          </p:nvPr>
        </p:nvSpPr>
        <p:spPr>
          <a:xfrm>
            <a:off x="2620700" y="149275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800">
                <a:latin typeface="Average"/>
                <a:ea typeface="Average"/>
                <a:cs typeface="Average"/>
                <a:sym typeface="Average"/>
              </a:rPr>
              <a:t>Суть проблемы при борьбе с коррупцией сформулировал </a:t>
            </a:r>
            <a:r>
              <a:rPr lang="ru" sz="18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Джеймс Мэдисон</a:t>
            </a:r>
            <a:r>
              <a:rPr lang="ru" sz="1800">
                <a:latin typeface="Average"/>
                <a:ea typeface="Average"/>
                <a:cs typeface="Average"/>
                <a:sym typeface="Average"/>
              </a:rPr>
              <a:t>: 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800" i="1">
                <a:latin typeface="Average"/>
                <a:ea typeface="Average"/>
                <a:cs typeface="Average"/>
                <a:sym typeface="Average"/>
              </a:rPr>
              <a:t>«Если бы людьми правили ангелы, ни в каком надзоре над правительством — внешнем или внутреннем — не было бы нужды. Но при создании правления, в котором люди будут ведать людьми, главная трудность состоит в том, что в первую очередь надо обеспечить правящим возможность надзирать над управляемыми; а вот вслед за этим необходимо обязать правящих надзирать за самими собой»</a:t>
            </a:r>
            <a:r>
              <a:rPr lang="ru" sz="1800">
                <a:latin typeface="Average"/>
                <a:ea typeface="Average"/>
                <a:cs typeface="Average"/>
                <a:sym typeface="Average"/>
              </a:rPr>
              <a:t> («Федералист», № </a:t>
            </a:r>
            <a:r>
              <a:rPr lang="ru" sz="1800">
                <a:latin typeface="Arial"/>
                <a:ea typeface="Arial"/>
                <a:cs typeface="Arial"/>
                <a:sym typeface="Arial"/>
              </a:rPr>
              <a:t>51</a:t>
            </a:r>
            <a:r>
              <a:rPr lang="ru" sz="1800">
                <a:latin typeface="Average"/>
                <a:ea typeface="Average"/>
                <a:cs typeface="Average"/>
                <a:sym typeface="Average"/>
              </a:rPr>
              <a:t>)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77" name="Google Shape;17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69225"/>
            <a:ext cx="2315900" cy="3310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</a:xfrm>
      </p:grpSpPr>
      <p:sp>
        <p:nvSpPr>
          <p:cNvPr id="182" name="Google Shape;182;p31"/>
          <p:cNvSpPr txBox="1">
            <a:spLocks noGrp="1"/>
          </p:cNvSpPr>
          <p:nvPr>
            <p:ph type="title"/>
          </p:nvPr>
        </p:nvSpPr>
        <p:spPr>
          <a:xfrm>
            <a:off x="311700" y="284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Объективные трудности </a:t>
            </a:r>
            <a:endParaRPr/>
          </a:p>
        </p:txBody>
      </p:sp>
      <p:sp>
        <p:nvSpPr>
          <p:cNvPr id="183" name="Google Shape;183;p31"/>
          <p:cNvSpPr txBox="1">
            <a:spLocks noGrp="1"/>
          </p:cNvSpPr>
          <p:nvPr>
            <p:ph type="body" idx="1"/>
          </p:nvPr>
        </p:nvSpPr>
        <p:spPr>
          <a:xfrm>
            <a:off x="311700" y="933250"/>
            <a:ext cx="8520600" cy="40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ct val="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Одним из важнейших сдерживающих факторов для коррупции является уголовное законодательство. На практике законы в большинстве стран устанавливают достаточно узкие рамки в отношении интерпретации видов коррупции, которые считаются уголовными преступлениями, — чтобы исключить риск выборочного применения законодательства с целью подавления гражданских свобод и оппозиции. Поэтому, например, подарок может считаться взяткой только при наличии намерения оказать влияние на должностное лицо. Если должностному лицу по закону не запрещается принимать подарки в принципе, то доказать факт взятки, как правило, трудно. Напротив, растрата часто считается доказанной при наличии ущерба, независимо от того, было ли намерение у служащего присвоить средства или нет.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>
              <a:solidFill>
                <a:schemeClr val="accent6"/>
              </a:solidFill>
            </a:endParaRPr>
          </a:p>
          <a:p>
            <a:pPr marL="0" lvl="0" indent="0" algn="r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accent6"/>
                </a:solidFill>
              </a:rPr>
              <a:t>Другая трудность, в особенности проявляющаяся при масштабной коррупции, когда большинство частных лиц дают взятки, известна в психологии и теории игр как «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дилемма заключенного</a:t>
            </a:r>
            <a:r>
              <a:rPr lang="ru" sz="1400">
                <a:solidFill>
                  <a:schemeClr val="accent6"/>
                </a:solidFill>
              </a:rPr>
              <a:t>». С одной стороны, если все лица перестанут давать взятки, то они все от этого выиграют. Однако если только одно частное лицо откажется от взяток, то оно поставит себя в крайне невыгодные условия.</a:t>
            </a:r>
            <a:endParaRPr sz="14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29900" y="761475"/>
            <a:ext cx="5071500" cy="32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" sz="1800" smtClean="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Коррупция - термин, обозначающий обычно использование должностным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лицом своих </a:t>
            </a:r>
            <a:r>
              <a:rPr lang="ru" sz="1800" smtClean="0">
                <a:solidFill>
                  <a:schemeClr val="bg1">
                    <a:lumMod val="75000"/>
                  </a:schemeClr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властных</a:t>
            </a:r>
            <a:r>
              <a:rPr lang="ru" sz="1800" smtClean="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полномочий и доверенных ему </a:t>
            </a:r>
            <a:r>
              <a:rPr lang="ru" sz="1800" smtClean="0">
                <a:solidFill>
                  <a:schemeClr val="bg1">
                    <a:lumMod val="75000"/>
                  </a:schemeClr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прав</a:t>
            </a:r>
            <a:r>
              <a:rPr lang="ru" sz="1800" smtClean="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а также связанных с этим официальным статусом авторитета, возможностей, связей в целях личной выгоды, противоречащее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законодательству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 и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моральным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 установкам. </a:t>
            </a:r>
            <a:endParaRPr sz="1800">
              <a:solidFill>
                <a:schemeClr val="bg1">
                  <a:lumMod val="75000"/>
                </a:schemeClr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800">
              <a:solidFill>
                <a:schemeClr val="bg1">
                  <a:lumMod val="75000"/>
                </a:schemeClr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1800">
              <a:solidFill>
                <a:schemeClr val="bg1">
                  <a:lumMod val="75000"/>
                </a:schemeClr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Коррупцией называют также подкуп должностных лиц, их продажность, подкупность, что типично для 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мафиозных государств</a:t>
            </a:r>
            <a:r>
              <a:rPr lang="ru" sz="1800">
                <a:solidFill>
                  <a:schemeClr val="bg1">
                    <a:lumMod val="75000"/>
                  </a:schemeClr>
                </a:solidFill>
                <a:latin typeface="Average"/>
                <a:ea typeface="Average"/>
                <a:cs typeface="Average"/>
                <a:sym typeface="Average"/>
              </a:rPr>
              <a:t>. </a:t>
            </a:r>
            <a:endParaRPr sz="1800">
              <a:solidFill>
                <a:schemeClr val="bg1">
                  <a:lumMod val="75000"/>
                </a:schemeClr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4950" y="389525"/>
            <a:ext cx="3062124" cy="2097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7113" y="2771626"/>
            <a:ext cx="3437801" cy="1933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20.xml><?xml version="1.0" encoding="utf-8"?>
<p:sld xmlns:p="http://schemas.openxmlformats.org/presentationml/2006/main" xmlns:a="http://schemas.openxmlformats.org/drawingml/2006/main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Shape 187"/>
        <p:cNvGrpSpPr/>
        <p:nvPr/>
      </p:nvGrpSpPr>
      <p:grpSpPr>
        <a:xfrm>
          <a:off x="0" y="0"/>
          <a:ext cx="0" cy="0"/>
        </a:xfrm>
      </p:grpSpPr>
      <p:sp>
        <p:nvSpPr>
          <p:cNvPr id="188" name="Google Shape;188;p32"/>
          <p:cNvSpPr txBox="1">
            <a:spLocks noGrp="1"/>
          </p:cNvSpPr>
          <p:nvPr>
            <p:ph type="title"/>
          </p:nvPr>
        </p:nvSpPr>
        <p:spPr>
          <a:xfrm>
            <a:off x="645900" y="378425"/>
            <a:ext cx="7852200" cy="861000"/>
          </a:xfrm>
          <a:prstGeom prst="rect">
            <a:avLst/>
          </a:prstGeom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Примеры стратегий борьбы с коррупцией</a:t>
            </a:r>
            <a:endParaRPr/>
          </a:p>
        </p:txBody>
      </p:sp>
      <p:sp>
        <p:nvSpPr>
          <p:cNvPr id="189" name="Google Shape;189;p32"/>
          <p:cNvSpPr txBox="1"/>
          <p:nvPr/>
        </p:nvSpPr>
        <p:spPr>
          <a:xfrm>
            <a:off x="443075" y="1291475"/>
            <a:ext cx="5429700" cy="6336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 sz="2400">
                <a:solidFill>
                  <a:schemeClr val="accent6"/>
                </a:solidFill>
                <a:latin typeface="Average"/>
                <a:ea typeface="Average"/>
                <a:cs typeface="Average"/>
                <a:sym typeface="Average"/>
              </a:rPr>
              <a:t>Сингапурская </a:t>
            </a:r>
            <a:endParaRPr sz="2400">
              <a:solidFill>
                <a:schemeClr val="accent6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90" name="Google Shape;190;p32"/>
          <p:cNvSpPr txBox="1"/>
          <p:nvPr/>
        </p:nvSpPr>
        <p:spPr>
          <a:xfrm>
            <a:off x="3322875" y="1291475"/>
            <a:ext cx="2356800" cy="6336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 sz="2400">
                <a:solidFill>
                  <a:schemeClr val="accent6"/>
                </a:solidFill>
                <a:latin typeface="Average"/>
                <a:ea typeface="Average"/>
                <a:cs typeface="Average"/>
                <a:sym typeface="Average"/>
              </a:rPr>
              <a:t>Финляндская</a:t>
            </a:r>
            <a:r>
              <a:rPr lang="ru"/>
              <a:t> </a:t>
            </a:r>
            <a:endParaRPr/>
          </a:p>
        </p:txBody>
      </p:sp>
      <p:sp>
        <p:nvSpPr>
          <p:cNvPr id="191" name="Google Shape;191;p32"/>
          <p:cNvSpPr txBox="1"/>
          <p:nvPr/>
        </p:nvSpPr>
        <p:spPr>
          <a:xfrm>
            <a:off x="6344125" y="1338625"/>
            <a:ext cx="2215200" cy="6336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 sz="2400">
                <a:solidFill>
                  <a:schemeClr val="accent6"/>
                </a:solidFill>
                <a:latin typeface="Average"/>
                <a:ea typeface="Average"/>
                <a:cs typeface="Average"/>
                <a:sym typeface="Average"/>
              </a:rPr>
              <a:t>Шведская</a:t>
            </a:r>
            <a:r>
              <a:rPr lang="ru"/>
              <a:t> </a:t>
            </a:r>
            <a:endParaRPr/>
          </a:p>
        </p:txBody>
      </p:sp>
      <p:pic>
        <p:nvPicPr>
          <p:cNvPr id="192" name="Google Shape;19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525" y="3089500"/>
            <a:ext cx="2664825" cy="177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2"/>
          <p:cNvPicPr preferRelativeResize="0"/>
          <p:nvPr/>
        </p:nvPicPr>
        <p:blipFill>
          <a:blip r:embed="rId4">
            <a:alphaModFix/>
          </a:blip>
          <a:srcRect b="84" l="8" r="64" t="34"/>
          <a:stretch>
            <a:fillRect/>
          </a:stretch>
        </p:blipFill>
        <p:spPr>
          <a:xfrm>
            <a:off x="3158637" y="3089500"/>
            <a:ext cx="2664824" cy="1776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96738" y="3096712"/>
            <a:ext cx="2664824" cy="1762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31150" y="1741060"/>
            <a:ext cx="2215200" cy="16614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96" name="Google Shape;19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58725" y="1741060"/>
            <a:ext cx="2215200" cy="1661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226850" y="171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Сингапурская стратегия борьбы 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278400" y="989250"/>
            <a:ext cx="8587200" cy="31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accent6"/>
                </a:solidFill>
              </a:rPr>
              <a:t>Сингапурская стратегия борьбы с коррупцией отличается строгостью и последовательностью.</a:t>
            </a:r>
            <a:endParaRPr sz="12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accent6"/>
                </a:solidFill>
              </a:rPr>
              <a:t>В момент обретения независимости в </a:t>
            </a:r>
            <a:r>
              <a:rPr lang="ru" sz="1200">
                <a:solidFill>
                  <a:schemeClr val="accent6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</a:rPr>
              <a:t>1965</a:t>
            </a:r>
            <a:r>
              <a:rPr lang="ru" sz="1200">
                <a:solidFill>
                  <a:schemeClr val="accent6"/>
                </a:solidFill>
              </a:rPr>
              <a:t> г., Сингапур был страной с высокой коррупцией. Тактика её снижения была построена на ряде вертикальных мер: регламентации действий чиновников, упрощении бюрократических процедур, строгом надзоре над соблюдением высоких этических стандартов. Центральным звеном стало автономное Бюро по расследованию случаев коррупции, в которое граждане могут обращаться с жалобами на госслужащих и требовать возмещения убытков. Одновременно с этим было ужесточено </a:t>
            </a:r>
            <a:r>
              <a:rPr lang="ru" sz="1200">
                <a:solidFill>
                  <a:schemeClr val="accent6"/>
                </a:solidFill>
                <a:uFill>
                  <a:noFill/>
                </a:uFill>
              </a:rPr>
              <a:t>законодательство</a:t>
            </a:r>
            <a:r>
              <a:rPr lang="ru" sz="1200">
                <a:solidFill>
                  <a:schemeClr val="accent6"/>
                </a:solidFill>
              </a:rPr>
              <a:t>, повышена независимость судебной системы (с высокой зарплатой и привилегированным статусом судей), введены экономические санкции за дачу взятки или отказ от участия в антикоррупционных расследованиях, а также предприняты жесткие акции вплоть до поголовного увольнения сотрудников таможни и других госслужб. Это сочеталось с дерегулированием экономики, повышением зарплат чиновников и подготовкой квалифицированных административных кадров.</a:t>
            </a:r>
            <a:endParaRPr sz="12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accent6"/>
                </a:solidFill>
              </a:rPr>
              <a:t>В настоящее время Сингапур занимает лидирующие места в мире по отсутствию коррупции, экономической свободе и развитию.</a:t>
            </a:r>
            <a:endParaRPr sz="12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600"/>
              </a:spcAft>
              <a:buNone/>
            </a:pPr>
            <a:endParaRPr sz="120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p="http://schemas.openxmlformats.org/presentationml/2006/main" xmlns:a="http://schemas.openxmlformats.org/drawingml/2006/main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Shape 206"/>
        <p:cNvGrpSpPr/>
        <p:nvPr/>
      </p:nvGrpSpPr>
      <p:grpSpPr>
        <a:xfrm>
          <a:off x="0" y="0"/>
          <a:ext cx="0" cy="0"/>
        </a:xfrm>
      </p:grpSpPr>
      <p:pic>
        <p:nvPicPr>
          <p:cNvPr id="207" name="Google Shape;207;p34"/>
          <p:cNvPicPr preferRelativeResize="0"/>
          <p:nvPr/>
        </p:nvPicPr>
        <p:blipFill>
          <a:blip r:embed="rId3">
            <a:alphaModFix/>
          </a:blip>
          <a:srcRect b="74"/>
          <a:stretch>
            <a:fillRect/>
          </a:stretch>
        </p:blipFill>
        <p:spPr>
          <a:xfrm>
            <a:off x="4941675" y="208325"/>
            <a:ext cx="3976074" cy="257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100" y="208325"/>
            <a:ext cx="4636874" cy="307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700" y="2780900"/>
            <a:ext cx="3335024" cy="214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6137" y="2679275"/>
            <a:ext cx="3524600" cy="234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</a:xfrm>
      </p:grpSpPr>
      <p:sp>
        <p:nvSpPr>
          <p:cNvPr id="215" name="Google Shape;215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Финляндская стратегия борьбы </a:t>
            </a:r>
            <a:endParaRPr/>
          </a:p>
        </p:txBody>
      </p:sp>
      <p:sp>
        <p:nvSpPr>
          <p:cNvPr id="216" name="Google Shape;216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Особенностью финляндской стратегии борьбы с коррупцией было фактическое отсутствие специального закона о коррупции. Коррупция рассматривалась как часть уголовной преступности и регулировалась на всех уровнях законодательства, норм и других систем контроля. Особенностью Финляндии было сравнительно мягкое наказание за получение взятки чиновниками — от штрафа до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400">
                <a:solidFill>
                  <a:schemeClr val="accent6"/>
                </a:solidFill>
              </a:rPr>
              <a:t>-ех лет лишения свободы. За послевоенный период произошло резкое снижение ранее высокого уровня взяточничества — в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1945 - 1954</a:t>
            </a:r>
            <a:r>
              <a:rPr lang="ru" sz="1400">
                <a:solidFill>
                  <a:schemeClr val="accent6"/>
                </a:solidFill>
              </a:rPr>
              <a:t> годы были осуждены за получение взяток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549</a:t>
            </a:r>
            <a:r>
              <a:rPr lang="ru" sz="1400">
                <a:solidFill>
                  <a:schemeClr val="accent6"/>
                </a:solidFill>
              </a:rPr>
              <a:t> лиц, в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1980 - 1989</a:t>
            </a:r>
            <a:r>
              <a:rPr lang="ru" sz="1400">
                <a:solidFill>
                  <a:schemeClr val="accent6"/>
                </a:solidFill>
              </a:rPr>
              <a:t> годы таких приговоров было вынесено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81</a:t>
            </a:r>
            <a:r>
              <a:rPr lang="ru" sz="1400">
                <a:solidFill>
                  <a:schemeClr val="accent6"/>
                </a:solidFill>
              </a:rPr>
              <a:t>, а в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  <a:r>
              <a:rPr lang="ru" sz="1400">
                <a:solidFill>
                  <a:schemeClr val="accent6"/>
                </a:solidFill>
              </a:rPr>
              <a:t>-х годах всего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38</a:t>
            </a:r>
            <a:r>
              <a:rPr lang="ru" sz="1400">
                <a:solidFill>
                  <a:schemeClr val="accent6"/>
                </a:solidFill>
              </a:rPr>
              <a:t>. С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  <a:r>
              <a:rPr lang="ru" sz="1400">
                <a:solidFill>
                  <a:schemeClr val="accent6"/>
                </a:solidFill>
              </a:rPr>
              <a:t>-х годов Финляндия начала использовать международные инструменты — были ратифицированы Конвенция ЕС о борьбе с коррупцией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1997 </a:t>
            </a:r>
            <a:r>
              <a:rPr lang="ru" sz="1400">
                <a:solidFill>
                  <a:schemeClr val="accent6"/>
                </a:solidFill>
              </a:rPr>
              <a:t>года, Конвенция ОЭСР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1998</a:t>
            </a:r>
            <a:r>
              <a:rPr lang="ru" sz="1400">
                <a:solidFill>
                  <a:schemeClr val="accent6"/>
                </a:solidFill>
              </a:rPr>
              <a:t> года по борьбе со взятками, конвенции Совета Европы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  <a:r>
              <a:rPr lang="ru" sz="1400">
                <a:solidFill>
                  <a:schemeClr val="accent6"/>
                </a:solidFill>
              </a:rPr>
              <a:t> года по уголовному и гражданскому праву, касающиеся коррупции, Конвенция ООН против коррупции, принятая в Мехико в декабре 2003 года.</a:t>
            </a:r>
            <a:endParaRPr sz="1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</a:xfrm>
      </p:grpSpPr>
      <p:sp>
        <p:nvSpPr>
          <p:cNvPr id="221" name="Google Shape;221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Шведская стратегия борьбы </a:t>
            </a:r>
            <a:endParaRPr/>
          </a:p>
        </p:txBody>
      </p:sp>
      <p:sp>
        <p:nvSpPr>
          <p:cNvPr id="222" name="Google Shape;222;p36"/>
          <p:cNvSpPr txBox="1">
            <a:spLocks noGrp="1"/>
          </p:cNvSpPr>
          <p:nvPr>
            <p:ph type="body" idx="1"/>
          </p:nvPr>
        </p:nvSpPr>
        <p:spPr>
          <a:xfrm>
            <a:off x="311700" y="1133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chemeClr val="accent6"/>
                </a:solidFill>
              </a:rPr>
              <a:t>До середины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XIX</a:t>
            </a:r>
            <a:r>
              <a:rPr lang="ru" sz="1400">
                <a:solidFill>
                  <a:schemeClr val="accent6"/>
                </a:solidFill>
              </a:rPr>
              <a:t> века в Швеции коррупция процветала. Одним из следствий модернизации страны стал комплекс мер, нацеленных на устранение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меркантилизма</a:t>
            </a:r>
            <a:r>
              <a:rPr lang="ru" sz="1400">
                <a:solidFill>
                  <a:schemeClr val="accent6"/>
                </a:solidFill>
              </a:rPr>
              <a:t>. С тех пор государственное регулирование касалось больше домашних хозяйств, чем фирм, и было основано на стимулах (через налоги, льготы и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субсидии</a:t>
            </a:r>
            <a:r>
              <a:rPr lang="ru" sz="1400">
                <a:solidFill>
                  <a:schemeClr val="accent6"/>
                </a:solidFill>
              </a:rPr>
              <a:t>), нежели на запретах и разрешениях. Был открыт доступ к внутренним государственным документам и создана независимая и эффективная система правосудия. Одновременно шведский парламент и правительство установили высокие этические стандарты для администраторов и стали добиваться их исполнения. Спустя всего несколько лет </a:t>
            </a:r>
            <a:r>
              <a:rPr lang="ru" sz="1400">
                <a:solidFill>
                  <a:schemeClr val="accent6"/>
                </a:solidFill>
                <a:uFill>
                  <a:noFill/>
                </a:uFill>
              </a:rPr>
              <a:t>честность</a:t>
            </a:r>
            <a:r>
              <a:rPr lang="ru" sz="1400">
                <a:solidFill>
                  <a:schemeClr val="accent6"/>
                </a:solidFill>
              </a:rPr>
              <a:t> стала социальной нормой среди бюрократии. Зарплаты высокопоставленных чиновников поначалу превышали заработки рабочих в </a:t>
            </a:r>
            <a:r>
              <a:rPr lang="ru" sz="1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12—15</a:t>
            </a:r>
            <a:r>
              <a:rPr lang="ru" sz="1400">
                <a:solidFill>
                  <a:schemeClr val="accent6"/>
                </a:solidFill>
              </a:rPr>
              <a:t> раз, однако с течением времени эта разница снизилась до двукратной. На сегодняшний день Швеция по-прежнему имеет один из самых низких уровней коррупции в мире.</a:t>
            </a:r>
            <a:endParaRPr sz="1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</a:xfrm>
      </p:grpSpPr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14584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</p:spTree>
  </p:cSld>
  <p:clrMapOvr>
    <a:masterClrMapping/>
  </p:clrMapOvr>
  <p:transition/>
  <p:timing/>
</p:sld>
</file>

<file path=ppt/slides/slide3.xml><?xml version="1.0" encoding="utf-8"?>
<p:sld xmlns:p="http://schemas.openxmlformats.org/presentationml/2006/main" xmlns:a="http://schemas.openxmlformats.org/drawingml/2006/main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Shape 71"/>
        <p:cNvGrpSpPr/>
        <p:nvPr/>
      </p:nvGrpSpPr>
      <p:grpSpPr>
        <a:xfrm>
          <a:off x="0" y="0"/>
          <a: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rcRect l="-5073" r="30" t="19"/>
          <a:stretch>
            <a:fillRect/>
          </a:stretch>
        </p:blipFill>
        <p:spPr>
          <a:xfrm>
            <a:off x="3704750" y="1758800"/>
            <a:ext cx="5250727" cy="31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216825" y="825200"/>
            <a:ext cx="8625600" cy="1402800"/>
          </a:xfrm>
          <a:prstGeom prst="rect">
            <a:avLst/>
          </a:prstGeom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Характерным признаком коррупции является </a:t>
            </a:r>
            <a:r>
              <a:rPr lang="ru" sz="16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конфликт</a:t>
            </a: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 между действиями должностного лица и интересами его нанимателя либо конфликт между действиями </a:t>
            </a:r>
            <a:r>
              <a:rPr lang="ru" smtClean="0" sz="16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выборного</a:t>
            </a: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ru" smtClean="0" sz="1600">
                <a:latin typeface="Average"/>
                <a:ea typeface="Average"/>
                <a:cs typeface="Average"/>
                <a:sym typeface="Average"/>
              </a:rPr>
              <a:t>лица </a:t>
            </a: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и интересами </a:t>
            </a:r>
            <a:r>
              <a:rPr lang="ru" sz="16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общества</a:t>
            </a: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. Многие виды коррупции аналогичны </a:t>
            </a:r>
            <a:r>
              <a:rPr lang="ru" sz="16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мошенничеству</a:t>
            </a:r>
            <a:r>
              <a:rPr lang="ru" sz="1600">
                <a:latin typeface="Average"/>
                <a:ea typeface="Average"/>
                <a:cs typeface="Average"/>
                <a:sym typeface="Average"/>
              </a:rPr>
              <a:t>, совершаемому должностным лицом, и относятся к категории преступлений против государственной власти. </a:t>
            </a:r>
            <a:endParaRPr sz="1600">
              <a:latin typeface="Average"/>
              <a:ea typeface="Average"/>
              <a:cs typeface="Average"/>
              <a:sym typeface="Average"/>
            </a:endParaRPr>
          </a:p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endParaRPr sz="1700">
              <a:latin typeface="Average"/>
              <a:ea typeface="Average"/>
              <a:cs typeface="Average"/>
              <a:sym typeface="Average"/>
            </a:endParaRPr>
          </a:p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endParaRPr sz="1700">
              <a:latin typeface="Average"/>
              <a:ea typeface="Average"/>
              <a:cs typeface="Average"/>
              <a:sym typeface="Average"/>
            </a:endParaRPr>
          </a:p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endParaRPr sz="1700">
              <a:latin typeface="Average"/>
              <a:ea typeface="Average"/>
              <a:cs typeface="Average"/>
              <a:sym typeface="Average"/>
            </a:endParaRPr>
          </a:p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endParaRPr sz="17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16825" y="1653050"/>
            <a:ext cx="5109300" cy="3230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Коррупции может быть подвержено любое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должностное лицо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 обладающее дискреционной властью в сфере распределения каких-либо не принадлежащих ему ресурсов по своему усмотрению (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чиновник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депутат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судья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 сотрудник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правоохранительных органов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 и т. д.). Главным стимулом к коррупции является возможность получения экономической </a:t>
            </a:r>
            <a:r>
              <a:rPr lang="ru" smtClean="0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прибыли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,</a:t>
            </a:r>
            <a:r>
              <a:rPr lang="ru" smtClean="0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связанной с использованием властных полномочий, а главным сдерживающим фактором —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риск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 разоблачения и </a:t>
            </a:r>
            <a:r>
              <a:rPr lang="ru" sz="1600">
                <a:solidFill>
                  <a:schemeClr val="lt1"/>
                </a:solidFill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наказания</a:t>
            </a:r>
            <a:r>
              <a:rPr lang="ru" sz="1600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.</a:t>
            </a:r>
            <a:endParaRPr sz="1600">
              <a:solidFill>
                <a:schemeClr val="lt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ctr" rtl="0">
              <a:spcBef>
                <a:spcPts val="600"/>
              </a:spcBef>
              <a:spcAft>
                <a:spcPct val="0"/>
              </a:spcAft>
              <a:buNone/>
            </a:pP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4835950" y="3479150"/>
            <a:ext cx="41760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 i="1">
                <a:solidFill>
                  <a:schemeClr val="lt1"/>
                </a:solidFill>
              </a:rPr>
              <a:t>В «</a:t>
            </a:r>
            <a:r>
              <a:rPr lang="ru" sz="1400" i="1">
                <a:solidFill>
                  <a:schemeClr val="lt1"/>
                </a:solidFill>
                <a:uFill>
                  <a:noFill/>
                </a:uFill>
              </a:rPr>
              <a:t>Божественной комедии</a:t>
            </a:r>
            <a:r>
              <a:rPr lang="ru" sz="1400" i="1">
                <a:solidFill>
                  <a:schemeClr val="lt1"/>
                </a:solidFill>
              </a:rPr>
              <a:t>» </a:t>
            </a:r>
            <a:r>
              <a:rPr lang="ru" sz="1400" i="1">
                <a:solidFill>
                  <a:schemeClr val="lt1"/>
                </a:solidFill>
                <a:uFill>
                  <a:noFill/>
                </a:uFill>
              </a:rPr>
              <a:t>Данте</a:t>
            </a:r>
            <a:r>
              <a:rPr lang="ru" sz="1400" i="1">
                <a:solidFill>
                  <a:schemeClr val="lt1"/>
                </a:solidFill>
              </a:rPr>
              <a:t> </a:t>
            </a:r>
            <a:r>
              <a:rPr lang="ru" sz="1400" i="1">
                <a:solidFill>
                  <a:schemeClr val="lt1"/>
                </a:solidFill>
                <a:uFill>
                  <a:noFill/>
                </a:uFill>
              </a:rPr>
              <a:t>мздоимц</a:t>
            </a:r>
            <a:r>
              <a:rPr lang="ru" sz="1400" i="1">
                <a:solidFill>
                  <a:schemeClr val="lt1"/>
                </a:solidFill>
              </a:rPr>
              <a:t>ы помещены в восьмой (предпоследний) круг ада</a:t>
            </a:r>
            <a:endParaRPr sz="1400" i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400" i="1">
              <a:solidFill>
                <a:schemeClr val="lt1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1700" y="644933"/>
            <a:ext cx="3876825" cy="26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>
            <a:spLocks noGrp="1"/>
          </p:cNvSpPr>
          <p:nvPr>
            <p:ph type="body" idx="2"/>
          </p:nvPr>
        </p:nvSpPr>
        <p:spPr>
          <a:xfrm>
            <a:off x="369600" y="5828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ct val="0"/>
              </a:spcAft>
              <a:buNone/>
            </a:pPr>
            <a:r>
              <a:rPr lang="ru">
                <a:solidFill>
                  <a:schemeClr val="accent6"/>
                </a:solidFill>
              </a:rPr>
              <a:t>Согласно </a:t>
            </a:r>
            <a:r>
              <a:rPr lang="ru">
                <a:solidFill>
                  <a:schemeClr val="accent6"/>
                </a:solidFill>
                <a:uFill>
                  <a:noFill/>
                </a:uFill>
              </a:rPr>
              <a:t>макроэкономическим</a:t>
            </a:r>
            <a:r>
              <a:rPr lang="ru">
                <a:solidFill>
                  <a:schemeClr val="accent6"/>
                </a:solidFill>
              </a:rPr>
              <a:t> и </a:t>
            </a:r>
            <a:r>
              <a:rPr lang="ru">
                <a:solidFill>
                  <a:schemeClr val="accent6"/>
                </a:solidFill>
                <a:uFill>
                  <a:noFill/>
                </a:uFill>
              </a:rPr>
              <a:t>политэкономическим</a:t>
            </a:r>
            <a:r>
              <a:rPr lang="ru">
                <a:solidFill>
                  <a:schemeClr val="accent6"/>
                </a:solidFill>
              </a:rPr>
              <a:t> исследованиям, коррупция наносит существенный ущерб</a:t>
            </a:r>
            <a:r>
              <a:rPr lang="ru" baseline="30000">
                <a:solidFill>
                  <a:schemeClr val="accent6"/>
                </a:solidFill>
              </a:rPr>
              <a:t> </a:t>
            </a:r>
            <a:r>
              <a:rPr lang="ru">
                <a:solidFill>
                  <a:schemeClr val="accent6"/>
                </a:solidFill>
              </a:rPr>
              <a:t>и препятствует </a:t>
            </a:r>
            <a:r>
              <a:rPr lang="ru">
                <a:solidFill>
                  <a:schemeClr val="accent6"/>
                </a:solidFill>
                <a:uFill>
                  <a:noFill/>
                </a:uFill>
              </a:rPr>
              <a:t>экономическому росту</a:t>
            </a:r>
            <a:r>
              <a:rPr lang="ru">
                <a:solidFill>
                  <a:schemeClr val="accent6"/>
                </a:solidFill>
              </a:rPr>
              <a:t> и </a:t>
            </a:r>
            <a:r>
              <a:rPr lang="ru">
                <a:solidFill>
                  <a:schemeClr val="accent6"/>
                </a:solidFill>
                <a:uFill>
                  <a:noFill/>
                </a:uFill>
              </a:rPr>
              <a:t>развитию</a:t>
            </a:r>
            <a:r>
              <a:rPr lang="ru">
                <a:solidFill>
                  <a:schemeClr val="accent6"/>
                </a:solidFill>
              </a:rPr>
              <a:t> в интересах общества в целом.</a:t>
            </a:r>
            <a:endParaRPr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ru">
                <a:solidFill>
                  <a:schemeClr val="accent6"/>
                </a:solidFill>
              </a:rPr>
              <a:t>Во многих странах коррупция </a:t>
            </a:r>
            <a:r>
              <a:rPr lang="ru">
                <a:solidFill>
                  <a:schemeClr val="accent6"/>
                </a:solidFill>
                <a:uFill>
                  <a:noFill/>
                </a:uFill>
              </a:rPr>
              <a:t>уголовно наказуема</a:t>
            </a:r>
            <a:r>
              <a:rPr lang="ru">
                <a:solidFill>
                  <a:schemeClr val="accent6"/>
                </a:solidFill>
              </a:rPr>
              <a:t>.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490200" y="284775"/>
            <a:ext cx="8342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 Вред от коррупции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14400"/>
            <a:ext cx="8520600" cy="39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323850" algn="l" rtl="0">
              <a:lnSpc>
                <a:spcPct val="150000"/>
              </a:lnSpc>
              <a:spcBef>
                <a:spcPts val="30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неэффективное распределение и расходование государственных средств и ресурсов;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потери налогов, когда налоговые органы присваивают себе часть налогов;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разорение частных предпринимателей;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отток квалифицированных кадров в другие страны;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снижение инвестиций в производство, замедление экономического роста;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понижение качества общественного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сервиса</a:t>
            </a:r>
            <a:r>
              <a:rPr lang="ru" sz="1500">
                <a:solidFill>
                  <a:schemeClr val="accent6"/>
                </a:solidFill>
              </a:rPr>
              <a:t>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нецелевое использование международной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помощи</a:t>
            </a:r>
            <a:r>
              <a:rPr lang="ru" sz="1500">
                <a:solidFill>
                  <a:schemeClr val="accent6"/>
                </a:solidFill>
              </a:rPr>
              <a:t> развивающимся странам, что резко снижает ее эффективность;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рост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социального </a:t>
            </a:r>
            <a:r>
              <a:rPr lang="ru" sz="1500" smtClean="0">
                <a:solidFill>
                  <a:schemeClr val="accent6"/>
                </a:solidFill>
                <a:uFill>
                  <a:noFill/>
                </a:uFill>
              </a:rPr>
              <a:t>неравенства</a:t>
            </a:r>
            <a:r>
              <a:rPr lang="ru" sz="1500">
                <a:solidFill>
                  <a:schemeClr val="accent6"/>
                </a:solidFill>
              </a:rPr>
              <a:t>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усиление организованной преступности —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банды</a:t>
            </a:r>
            <a:r>
              <a:rPr lang="ru" sz="1500">
                <a:solidFill>
                  <a:schemeClr val="accent6"/>
                </a:solidFill>
              </a:rPr>
              <a:t> превращаются в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мафию</a:t>
            </a:r>
            <a:r>
              <a:rPr lang="ru" sz="1500">
                <a:solidFill>
                  <a:schemeClr val="accent6"/>
                </a:solidFill>
              </a:rPr>
              <a:t>;</a:t>
            </a:r>
            <a:endParaRPr sz="1500">
              <a:solidFill>
                <a:schemeClr val="accent6"/>
              </a:solidFill>
            </a:endParaRPr>
          </a:p>
          <a:p>
            <a:pPr marL="685800" lvl="0" indent="-323850" algn="l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1500"/>
              <a:buFont typeface="Average"/>
              <a:buChar char="➢"/>
            </a:pPr>
            <a:r>
              <a:rPr lang="ru" sz="1500">
                <a:solidFill>
                  <a:schemeClr val="accent6"/>
                </a:solidFill>
              </a:rPr>
              <a:t>снижение общественной </a:t>
            </a:r>
            <a:r>
              <a:rPr lang="ru" sz="1500">
                <a:solidFill>
                  <a:schemeClr val="accent6"/>
                </a:solidFill>
                <a:uFill>
                  <a:noFill/>
                </a:uFill>
              </a:rPr>
              <a:t>морали</a:t>
            </a:r>
            <a:r>
              <a:rPr lang="ru" sz="1500">
                <a:solidFill>
                  <a:schemeClr val="accent6"/>
                </a:solidFill>
              </a:rPr>
              <a:t>.</a:t>
            </a:r>
            <a:endParaRPr sz="1500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100"/>
              </a:spcBef>
              <a:spcAft>
                <a:spcPts val="1600"/>
              </a:spcAft>
              <a:buNone/>
            </a:pPr>
            <a:endParaRPr sz="1500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44400" y="3858883"/>
            <a:ext cx="8455200" cy="846281"/>
          </a:xfrm>
          <a:prstGeom prst="rect">
            <a:avLst/>
          </a:prstGeom>
          <a:solidFill>
            <a:schemeClr val="tx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lt1"/>
                </a:solidFill>
                <a:highlight>
                  <a:srgbClr val="FFFFFF"/>
                </a:highlight>
              </a:rPr>
              <a:t>Мировая </a:t>
            </a:r>
            <a:r>
              <a:rPr lang="ru" smtClean="0">
                <a:solidFill>
                  <a:schemeClr val="lt1"/>
                </a:solidFill>
                <a:highlight>
                  <a:srgbClr val="FFFFFF"/>
                </a:highlight>
                <a:uFill>
                  <a:noFill/>
                </a:uFill>
              </a:rPr>
              <a:t>карта 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  <a:uFill>
                  <a:noFill/>
                </a:uFill>
              </a:rPr>
              <a:t>восприятия наличия коррупции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</a:rPr>
              <a:t>, 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2005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</a:rPr>
              <a:t> г. Тёмно-красный цвет соответствует странам, жители которых считают, что у них высокая коррупция, зелёный — тем, где население полагает, что коррупция у них невелика.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163" y="292225"/>
            <a:ext cx="7421674" cy="343252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861175" y="3299600"/>
            <a:ext cx="5940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2005</a:t>
            </a:r>
            <a:endParaRPr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01950" y="4025250"/>
            <a:ext cx="8540100" cy="798000"/>
          </a:xfrm>
          <a:prstGeom prst="rect">
            <a:avLst/>
          </a:prstGeom>
          <a:solidFill>
            <a:schemeClr val="tx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ct val="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lt1"/>
                </a:solidFill>
                <a:highlight>
                  <a:srgbClr val="FFFFFF"/>
                </a:highlight>
              </a:rPr>
              <a:t>Обзор индекса восприятия коррупции в 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2015</a:t>
            </a:r>
            <a:r>
              <a:rPr lang="ru">
                <a:solidFill>
                  <a:schemeClr val="lt1"/>
                </a:solidFill>
                <a:highlight>
                  <a:srgbClr val="FFFFFF"/>
                </a:highlight>
              </a:rPr>
              <a:t> году. Красным отмечены государства с низким индексом восприятия коррупции, синим — с высоким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088" y="304800"/>
            <a:ext cx="7901815" cy="346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621100" y="219950"/>
            <a:ext cx="6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ru"/>
              <a:t>2015</a:t>
            </a:r>
            <a:endParaRPr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</a:xfrm>
      </p:grpSpPr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2825" y="2691388"/>
            <a:ext cx="3823151" cy="236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158300" y="120025"/>
            <a:ext cx="8825400" cy="27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На сегодняшний день неизвестны методы в педагогике и </a:t>
            </a:r>
            <a:r>
              <a:rPr lang="ru" sz="14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менеджменте</a:t>
            </a: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, которые бы гарантировали, что человек будет идеальным чиновником. Однако существует множество стран с весьма низким                уровнем коррупции. Известны исторические примеры, когда действия, направленные на снижение коррупции, привели к значительным успехам: </a:t>
            </a:r>
            <a:r>
              <a:rPr lang="ru" sz="14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Сингапур</a:t>
            </a: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4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Гонконг</a:t>
            </a: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4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Португалия</a:t>
            </a: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400">
                <a:uFill>
                  <a:noFill/>
                </a:uFill>
                <a:latin typeface="Average"/>
                <a:ea typeface="Average"/>
                <a:cs typeface="Average"/>
                <a:sym typeface="Average"/>
              </a:rPr>
              <a:t>Швеция</a:t>
            </a: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. Это однозначно говорит в пользу того, что методы борьбы с коррупцией существуют.</a:t>
            </a:r>
            <a:endParaRPr sz="140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400">
                <a:latin typeface="Average"/>
                <a:ea typeface="Average"/>
                <a:cs typeface="Average"/>
                <a:sym typeface="Average"/>
              </a:rPr>
              <a:t>С формальной точки зрения, если не будет государства — не будет и коррупции. Многие функции государства имеют веское обоснование и не могут быть ликвидированы: например, бороться с коррупцией в налоговых органах невозможно путем отмены всех налогов. Тем не менее, в условиях когда коррупция распространена практически везде, роспуск коррумпированных органов власти представляется одним из действенных радикальных способов от нее избавиться.</a:t>
            </a:r>
            <a:endParaRPr sz="140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None/>
            </a:pPr>
            <a:endParaRPr sz="1400"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725" y="2913025"/>
            <a:ext cx="3423421" cy="192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</a:xfrm>
      </p:grpSpPr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01944"/>
            <a:ext cx="9143999" cy="353961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183900" y="1085725"/>
            <a:ext cx="8776200" cy="382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Помимо роспуска органов власти, существуют три возможных подхода к уменьшению коррупции:</a:t>
            </a:r>
            <a:endParaRPr sz="1600" b="1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Во-первых, можно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ужесточить законы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 и их исполнение, тем самым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повысив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 риск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наказания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. </a:t>
            </a:r>
            <a:endParaRPr sz="1600" b="1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Во-вторых, можно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создать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 экономические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механизмы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,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позволяющие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 должностным лицам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увеличить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 свои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доходы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, не нарушая правила и законы. </a:t>
            </a:r>
            <a:endParaRPr sz="1600" b="1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В-третьих, можно </a:t>
            </a:r>
            <a:r>
              <a:rPr lang="ru" sz="1600" b="1" u="sng">
                <a:latin typeface="Average"/>
                <a:ea typeface="Average"/>
                <a:cs typeface="Average"/>
                <a:sym typeface="Average"/>
              </a:rPr>
              <a:t>усилить роль рынков и конкуренции</a:t>
            </a: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, тем самым уменьшив размер потенциальной прибыли от коррупции. </a:t>
            </a:r>
            <a:endParaRPr sz="1600" b="1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just" rtl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600" b="1">
                <a:latin typeface="Average"/>
                <a:ea typeface="Average"/>
                <a:cs typeface="Average"/>
                <a:sym typeface="Average"/>
              </a:rPr>
              <a:t>К последнему также относится конкуренция в предоставлении государственных услуг, при условии дублирования одними государственными органами функций других органов. Большинство положительно зарекомендовавших себя методов относится к внутренним либо внешним механизмам надзора.</a:t>
            </a:r>
            <a:endParaRPr sz="1600" b="1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600"/>
              </a:spcBef>
              <a:spcAft>
                <a:spcPct val="0"/>
              </a:spcAft>
              <a:buNone/>
            </a:pPr>
            <a:endParaRPr b="1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Slat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66</Paragraphs>
  <Slides>25</Slides>
  <Notes>25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26">
      <vt:lpstr>Slate</vt:lpstr>
      <vt:lpstr>Противодействие коррупции</vt:lpstr>
      <vt:lpstr>Коррупция - термин, обозначающий обычно использование должностным лицом своих властных полномочий и доверенных ему прав, а также связанных с этим официальным статусом авторитета, возможностей, связей в целях личной выгоды, противоречащее законодательству и моральным установкам. 
Коррупцией называют также подкуп должностных лиц, их продажность, подкупность, что типично для мафиозных государств. </vt:lpstr>
      <vt:lpstr>Характерным признаком коррупции является конфликт между действиями должностного лица и интересами его нанимателя либо конфликт между действиями выборного лица и интересами общества. Многие виды коррупции аналогичны мошенничеству, совершаемому должностным лицом, и относятся к категории преступлений против государственной власти. 
</vt:lpstr>
      <vt:lpstr>
</vt:lpstr>
      <vt:lpstr> Вред от коррупции</vt:lpstr>
      <vt:lpstr>Slide 6</vt:lpstr>
      <vt:lpstr>Slide 7</vt:lpstr>
      <vt:lpstr>На сегодняшний день неизвестны методы в педагогике и менеджменте, которые бы гарантировали, что человек будет идеальным чиновником. Однако существует множество стран с весьма низким                уровнем коррупции. Известны исторические примеры, когда действия, направленные на снижение коррупции, привели к значительным успехам: Сингапур, Гонконг, Португалия, Швеция. Это однозначно говорит в пользу того, что методы борьбы с коррупцией существуют.
С формальной точки зрения, если не будет государства — не будет и коррупции. Многие функции государства имеют веское обоснование и не могут быть ликвидированы: например, бороться с коррупцией в налоговых органах невозможно путем отмены всех налогов. Тем не менее, в условиях когда коррупция распространена практически везде, роспуск коррумпированных органов власти представляется одним из действенных радикальных способов от нее избавиться.
</vt:lpstr>
      <vt:lpstr>Помимо роспуска органов власти, существуют три возможных подхода к уменьшению коррупции:
Во-первых, можно ужесточить законы и их исполнение, тем самым повысив риск наказания. 
Во-вторых, можно создать экономические механизмы, позволяющие должностным лицам увеличить свои доходы, не нарушая правила и законы. 
В-третьих, можно усилить роль рынков и конкуренции, тем самым уменьшив размер потенциальной прибыли от коррупции. 
К последнему также относится конкуренция в предоставлении государственных услуг, при условии дублирования одними государственными органами функций других органов. Большинство положительно зарекомендовавших себя методов относится к внутренним либо внешним механизмам надзора.
</vt:lpstr>
      <vt:lpstr>Внутренний контроль</vt:lpstr>
      <vt:lpstr>Внешний контроль</vt:lpstr>
      <vt:lpstr>Внешний контроль </vt:lpstr>
      <vt:lpstr>Меры общего характера
по борьбе с коррупцией</vt:lpstr>
      <vt:lpstr>Неконституционность коррупциогенных форм</vt:lpstr>
      <vt:lpstr>Информационное обеспечение граждан</vt:lpstr>
      <vt:lpstr>Открытость ведомственных систем</vt:lpstr>
      <vt:lpstr>Социальное обеспечение чиновников</vt:lpstr>
      <vt:lpstr>Суть проблемы при борьбе с коррупцией сформулировал Джеймс Мэдисон: 
«Если бы людьми правили ангелы, ни в каком надзоре над правительством — внешнем или внутреннем — не было бы нужды. Но при создании правления, в котором люди будут ведать людьми, главная трудность состоит в том, что в первую очередь надо обеспечить правящим возможность надзирать над управляемыми; а вот вслед за этим необходимо обязать правящих надзирать за самими собой» («Федералист», № 51)</vt:lpstr>
      <vt:lpstr>Объективные трудности </vt:lpstr>
      <vt:lpstr>Примеры стратегий борьбы с коррупцией</vt:lpstr>
      <vt:lpstr>Сингапурская стратегия борьбы 
</vt:lpstr>
      <vt:lpstr>Slide 22</vt:lpstr>
      <vt:lpstr>Финляндская стратегия борьбы </vt:lpstr>
      <vt:lpstr>Шведская стратегия борьбы </vt:lpstr>
      <vt:lpstr>Спасибо за внимание!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Противодействие коррупции</dc:title>
  <dc:creator>User</dc:creator>
  <cp:lastModifiedBy>User</cp:lastModifiedBy>
  <cp:revision>3</cp:revision>
  <dcterms:modified xsi:type="dcterms:W3CDTF">2024-01-16T09:38:14Z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619096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