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324" r:id="rId4"/>
    <p:sldId id="326" r:id="rId5"/>
    <p:sldId id="325" r:id="rId6"/>
    <p:sldId id="327" r:id="rId7"/>
    <p:sldId id="328"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18" r:id="rId57"/>
    <p:sldId id="306" r:id="rId58"/>
    <p:sldId id="307" r:id="rId59"/>
    <p:sldId id="308" r:id="rId60"/>
    <p:sldId id="309" r:id="rId61"/>
    <p:sldId id="310" r:id="rId62"/>
    <p:sldId id="311" r:id="rId63"/>
    <p:sldId id="312" r:id="rId64"/>
    <p:sldId id="320" r:id="rId65"/>
    <p:sldId id="314" r:id="rId66"/>
    <p:sldId id="315" r:id="rId67"/>
    <p:sldId id="316" r:id="rId68"/>
    <p:sldId id="319" r:id="rId6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1" autoAdjust="0"/>
    <p:restoredTop sz="94660"/>
  </p:normalViewPr>
  <p:slideViewPr>
    <p:cSldViewPr>
      <p:cViewPr>
        <p:scale>
          <a:sx n="103" d="100"/>
          <a:sy n="103" d="100"/>
        </p:scale>
        <p:origin x="-84"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16.01.2024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p>
            <a:r>
              <a:rPr kumimoji="0" lang="ru-RU" smtClean="0"/>
              <a:t>Образец заголовка</a:t>
            </a:r>
            <a:endParaRPr kumimoji="0"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16.01.2024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16.01.2024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16.01.2024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5B106E36-FD25-4E2D-B0AA-010F637433A0}" type="datetimeFigureOut">
              <a:rPr lang="ru-RU" smtClean="0"/>
              <a:pPr/>
              <a:t>16.01.2024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16.01.2024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16.01.2024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620688"/>
            <a:ext cx="8229600" cy="3486249"/>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ru-RU" b="0" dirty="0" smtClean="0">
                <a:ln w="18415" cmpd="sng">
                  <a:solidFill>
                    <a:schemeClr val="accent1">
                      <a:lumMod val="75000"/>
                    </a:schemeClr>
                  </a:solidFill>
                  <a:prstDash val="solid"/>
                </a:ln>
                <a:solidFill>
                  <a:schemeClr val="bg2">
                    <a:lumMod val="50000"/>
                  </a:schemeClr>
                </a:solidFill>
                <a:effectLst>
                  <a:outerShdw blurRad="63500" dir="3600000" algn="tl" rotWithShape="0">
                    <a:srgbClr val="000000">
                      <a:alpha val="70000"/>
                    </a:srgbClr>
                  </a:outerShdw>
                </a:effectLst>
              </a:rPr>
              <a:t>Основные направления государственной политики в области противодействия коррупции</a:t>
            </a:r>
            <a:r>
              <a:rPr lang="ru-RU" dirty="0" smtClean="0"/>
              <a:t/>
            </a:r>
            <a:br>
              <a:rPr lang="ru-RU" dirty="0" smtClean="0"/>
            </a:br>
            <a:endParaRPr lang="ru-RU" dirty="0"/>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124744"/>
            <a:ext cx="8229600" cy="5184576"/>
          </a:xfrm>
        </p:spPr>
        <p:txBody>
          <a:bodyPr>
            <a:noAutofit/>
          </a:bodyPr>
          <a:lstStyle/>
          <a:p>
            <a:pPr>
              <a:buNone/>
            </a:pPr>
            <a:r>
              <a:rPr lang="ru-RU" sz="1600" dirty="0" smtClean="0">
                <a:latin typeface="Times New Roman" pitchFamily="18" charset="0"/>
                <a:cs typeface="Times New Roman" pitchFamily="18" charset="0"/>
              </a:rPr>
              <a:t>     Причины высокого уровня коррупции разнообразны и в значительней степени зависят от культурных  особенностей и государственного устройства конкретной страны.</a:t>
            </a:r>
          </a:p>
          <a:p>
            <a:pPr>
              <a:buNone/>
            </a:pPr>
            <a:endParaRPr lang="ru-RU" sz="16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    Тем не менее, можно выделить ряд наиболее значимых и общих для всех причин:</a:t>
            </a:r>
          </a:p>
          <a:p>
            <a:pPr lvl="0" fontAlgn="base"/>
            <a:r>
              <a:rPr lang="ru-RU" sz="1600" dirty="0" smtClean="0">
                <a:latin typeface="Times New Roman" pitchFamily="18" charset="0"/>
                <a:cs typeface="Times New Roman" pitchFamily="18" charset="0"/>
              </a:rPr>
              <a:t>несовершенство государственного управления;</a:t>
            </a:r>
          </a:p>
          <a:p>
            <a:pPr lvl="0" fontAlgn="base"/>
            <a:r>
              <a:rPr lang="ru-RU" sz="1600" dirty="0" smtClean="0">
                <a:latin typeface="Times New Roman" pitchFamily="18" charset="0"/>
                <a:cs typeface="Times New Roman" pitchFamily="18" charset="0"/>
              </a:rPr>
              <a:t>избыточное администрирование со стороны государства;</a:t>
            </a:r>
          </a:p>
          <a:p>
            <a:pPr lvl="0" fontAlgn="base"/>
            <a:r>
              <a:rPr lang="ru-RU" sz="1600" dirty="0" smtClean="0">
                <a:latin typeface="Times New Roman" pitchFamily="18" charset="0"/>
                <a:cs typeface="Times New Roman" pitchFamily="18" charset="0"/>
              </a:rPr>
              <a:t>желание получить преимущества в конкуренткой борьбе любой ценой;</a:t>
            </a:r>
          </a:p>
          <a:p>
            <a:pPr lvl="0" fontAlgn="base"/>
            <a:r>
              <a:rPr lang="ru-RU" sz="1600" dirty="0" smtClean="0">
                <a:latin typeface="Times New Roman" pitchFamily="18" charset="0"/>
                <a:cs typeface="Times New Roman" pitchFamily="18" charset="0"/>
              </a:rPr>
              <a:t>жадность и аморальность российских чиновников и предпринимателей;</a:t>
            </a:r>
          </a:p>
          <a:p>
            <a:pPr lvl="0" fontAlgn="base"/>
            <a:r>
              <a:rPr lang="ru-RU" sz="1600" dirty="0" smtClean="0">
                <a:latin typeface="Times New Roman" pitchFamily="18" charset="0"/>
                <a:cs typeface="Times New Roman" pitchFamily="18" charset="0"/>
              </a:rPr>
              <a:t>низкий профессиональный уровень </a:t>
            </a:r>
            <a:r>
              <a:rPr lang="ru-RU" sz="1600" dirty="0" err="1" smtClean="0">
                <a:latin typeface="Times New Roman" pitchFamily="18" charset="0"/>
                <a:cs typeface="Times New Roman" pitchFamily="18" charset="0"/>
              </a:rPr>
              <a:t>правоприменителей</a:t>
            </a:r>
            <a:r>
              <a:rPr lang="ru-RU" sz="1600" dirty="0" smtClean="0">
                <a:latin typeface="Times New Roman" pitchFamily="18" charset="0"/>
                <a:cs typeface="Times New Roman" pitchFamily="18" charset="0"/>
              </a:rPr>
              <a:t>;</a:t>
            </a:r>
          </a:p>
          <a:p>
            <a:pPr lvl="0" fontAlgn="base"/>
            <a:r>
              <a:rPr lang="ru-RU" sz="1600" dirty="0" smtClean="0">
                <a:latin typeface="Times New Roman" pitchFamily="18" charset="0"/>
                <a:cs typeface="Times New Roman" pitchFamily="18" charset="0"/>
              </a:rPr>
              <a:t>правовая неграмотность населения;</a:t>
            </a:r>
          </a:p>
          <a:p>
            <a:pPr lvl="0" fontAlgn="base"/>
            <a:r>
              <a:rPr lang="ru-RU" sz="1600" dirty="0" smtClean="0">
                <a:latin typeface="Times New Roman" pitchFamily="18" charset="0"/>
                <a:cs typeface="Times New Roman" pitchFamily="18" charset="0"/>
              </a:rPr>
              <a:t>традиция;</a:t>
            </a:r>
          </a:p>
          <a:p>
            <a:pPr lvl="0" fontAlgn="base"/>
            <a:r>
              <a:rPr lang="ru-RU" sz="1600" dirty="0" smtClean="0">
                <a:latin typeface="Times New Roman" pitchFamily="18" charset="0"/>
                <a:cs typeface="Times New Roman" pitchFamily="18" charset="0"/>
              </a:rPr>
              <a:t>неэффективность законодательства;</a:t>
            </a:r>
          </a:p>
          <a:p>
            <a:pPr lvl="0" fontAlgn="base"/>
            <a:r>
              <a:rPr lang="ru-RU" sz="1600" dirty="0" smtClean="0">
                <a:latin typeface="Times New Roman" pitchFamily="18" charset="0"/>
                <a:cs typeface="Times New Roman" pitchFamily="18" charset="0"/>
              </a:rPr>
              <a:t>низкий уровень доходов государственных и муниципальных служащих, врачей, учителей и представителей других профессий;</a:t>
            </a:r>
          </a:p>
          <a:p>
            <a:pPr lvl="0" fontAlgn="base"/>
            <a:r>
              <a:rPr lang="ru-RU" sz="1600" dirty="0" smtClean="0">
                <a:latin typeface="Times New Roman" pitchFamily="18" charset="0"/>
                <a:cs typeface="Times New Roman" pitchFamily="18" charset="0"/>
              </a:rPr>
              <a:t>круговая порука чиновничества;</a:t>
            </a:r>
          </a:p>
          <a:p>
            <a:pPr lvl="0" fontAlgn="base"/>
            <a:r>
              <a:rPr lang="ru-RU" sz="1600" dirty="0" smtClean="0">
                <a:latin typeface="Times New Roman" pitchFamily="18" charset="0"/>
                <a:cs typeface="Times New Roman" pitchFamily="18" charset="0"/>
              </a:rPr>
              <a:t>неразвитость институтов гражданского общества.</a:t>
            </a:r>
          </a:p>
        </p:txBody>
      </p:sp>
      <p:sp>
        <p:nvSpPr>
          <p:cNvPr id="3" name="Заголовок 2"/>
          <p:cNvSpPr>
            <a:spLocks noGrp="1"/>
          </p:cNvSpPr>
          <p:nvPr>
            <p:ph type="title"/>
          </p:nvPr>
        </p:nvSpPr>
        <p:spPr>
          <a:xfrm>
            <a:off x="539552" y="116632"/>
            <a:ext cx="8229600" cy="1143000"/>
          </a:xfrm>
        </p:spPr>
        <p:txBody>
          <a:bodyPr>
            <a:normAutofit/>
          </a:bodyPr>
          <a:lstStyle/>
          <a:p>
            <a:pPr algn="ctr"/>
            <a:r>
              <a:rPr lang="ru-RU" dirty="0" smtClean="0">
                <a:latin typeface="Times New Roman" pitchFamily="18" charset="0"/>
                <a:cs typeface="Times New Roman" pitchFamily="18" charset="0"/>
              </a:rPr>
              <a:t>Причины коррупции</a:t>
            </a:r>
            <a:endParaRPr lang="ru-RU" dirty="0">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Autofit/>
          </a:bodyPr>
          <a:lstStyle/>
          <a:p>
            <a:pPr algn="ctr"/>
            <a:r>
              <a:rPr lang="ru-RU" sz="4000" dirty="0" smtClean="0">
                <a:latin typeface="Times New Roman" pitchFamily="18" charset="0"/>
                <a:cs typeface="Times New Roman" pitchFamily="18" charset="0"/>
              </a:rPr>
              <a:t>Государственная </a:t>
            </a:r>
            <a:r>
              <a:rPr lang="ru-RU" sz="4000" dirty="0" err="1" smtClean="0">
                <a:latin typeface="Times New Roman" pitchFamily="18" charset="0"/>
                <a:cs typeface="Times New Roman" pitchFamily="18" charset="0"/>
              </a:rPr>
              <a:t>антикоррупционная</a:t>
            </a:r>
            <a:r>
              <a:rPr lang="ru-RU" sz="4000" dirty="0" smtClean="0">
                <a:latin typeface="Times New Roman" pitchFamily="18" charset="0"/>
                <a:cs typeface="Times New Roman" pitchFamily="18" charset="0"/>
              </a:rPr>
              <a:t> политика</a:t>
            </a:r>
            <a:endParaRPr lang="ru-RU" sz="4000" dirty="0">
              <a:latin typeface="Times New Roman" pitchFamily="18" charset="0"/>
              <a:cs typeface="Times New Roman" pitchFamily="18" charset="0"/>
            </a:endParaRPr>
          </a:p>
        </p:txBody>
      </p:sp>
      <p:sp>
        <p:nvSpPr>
          <p:cNvPr id="4" name="Содержимое 1"/>
          <p:cNvSpPr txBox="1">
            <a:spLocks/>
          </p:cNvSpPr>
          <p:nvPr/>
        </p:nvSpPr>
        <p:spPr>
          <a:xfrm>
            <a:off x="467544" y="2636912"/>
            <a:ext cx="8229600" cy="2592288"/>
          </a:xfrm>
          <a:prstGeom prst="rect">
            <a:avLst/>
          </a:prstGeom>
        </p:spPr>
        <p:style>
          <a:lnRef idx="2">
            <a:schemeClr val="accent1"/>
          </a:lnRef>
          <a:fillRef idx="1">
            <a:schemeClr val="lt1"/>
          </a:fillRef>
          <a:effectRef idx="0">
            <a:schemeClr val="accent1"/>
          </a:effectRef>
          <a:fontRef idx="minor">
            <a:schemeClr val="dk1"/>
          </a:fontRef>
        </p:style>
        <p:txBody>
          <a:bodyPr vert="horz">
            <a:normAutofit/>
          </a:bodyPr>
          <a:lstStyle/>
          <a:p>
            <a:pPr marL="365760" indent="-256032" algn="ctr">
              <a:spcBef>
                <a:spcPts val="400"/>
              </a:spcBef>
              <a:buClr>
                <a:schemeClr val="accent1"/>
              </a:buClr>
              <a:buSzPct val="68000"/>
            </a:pPr>
            <a:r>
              <a:rPr kumimoji="0" lang="ru-RU" sz="2400" b="1" i="0" u="none" strike="noStrike" kern="1200" cap="none" spc="0" normalizeH="0" baseline="0" noProof="0" dirty="0" smtClean="0">
                <a:ln>
                  <a:noFill/>
                </a:ln>
                <a:solidFill>
                  <a:schemeClr val="tx1"/>
                </a:solidFill>
                <a:effectLst/>
                <a:uLnTx/>
                <a:uFillTx/>
                <a:latin typeface="+mn-lt"/>
                <a:ea typeface="+mn-ea"/>
                <a:cs typeface="+mn-cs"/>
              </a:rPr>
              <a:t>  </a:t>
            </a:r>
            <a:r>
              <a:rPr lang="ru-RU" sz="2400" dirty="0" smtClean="0">
                <a:solidFill>
                  <a:schemeClr val="tx1"/>
                </a:solidFill>
                <a:latin typeface="Times New Roman" pitchFamily="18" charset="0"/>
                <a:cs typeface="Times New Roman" pitchFamily="18" charset="0"/>
              </a:rPr>
              <a:t>Система мер противодействия коррупции, утвержденных надлежащим образом и скоординированных по целям и времени их осуществления, закрепленных за исполнителями, обеспеченных в финансовом, кадровом и пропагандистом планах, именуется государственной антикоррупционной политикой</a:t>
            </a:r>
            <a:endParaRPr lang="ru-RU" sz="1700" dirty="0" smtClean="0">
              <a:solidFill>
                <a:schemeClr val="tx1"/>
              </a:solidFill>
              <a:latin typeface="Times New Roman" pitchFamily="18" charset="0"/>
              <a:cs typeface="Times New Roman" pitchFamily="18" charset="0"/>
            </a:endParaRPr>
          </a:p>
          <a:p>
            <a:pPr marL="365760" lvl="0" indent="-256032" algn="ctr">
              <a:spcBef>
                <a:spcPts val="400"/>
              </a:spcBef>
              <a:buClr>
                <a:schemeClr val="accent1"/>
              </a:buClr>
              <a:buSzPct val="68000"/>
            </a:pPr>
            <a:endParaRPr kumimoji="0" lang="ru-RU"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Стрелка вниз 4"/>
          <p:cNvSpPr/>
          <p:nvPr/>
        </p:nvSpPr>
        <p:spPr>
          <a:xfrm>
            <a:off x="3851920" y="1628800"/>
            <a:ext cx="1296144"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772816"/>
            <a:ext cx="8229600" cy="4525963"/>
          </a:xfrm>
        </p:spPr>
        <p:txBody>
          <a:bodyPr/>
          <a:lstStyle/>
          <a:p>
            <a:pPr>
              <a:buNone/>
            </a:pPr>
            <a:r>
              <a:rPr lang="ru-RU" dirty="0" smtClean="0">
                <a:latin typeface="Times New Roman" pitchFamily="18" charset="0"/>
                <a:cs typeface="Times New Roman" pitchFamily="18" charset="0"/>
              </a:rPr>
              <a:t>   В системе мер государственной политики по противодействию коррупции, наряду с правовыми мерами, определяющее место занимают:</a:t>
            </a:r>
          </a:p>
          <a:p>
            <a:pPr>
              <a:buNone/>
            </a:pPr>
            <a:endParaRPr lang="ru-RU" dirty="0" smtClean="0">
              <a:latin typeface="Times New Roman" pitchFamily="18" charset="0"/>
              <a:cs typeface="Times New Roman" pitchFamily="18" charset="0"/>
            </a:endParaRPr>
          </a:p>
          <a:p>
            <a:pPr lvl="0" fontAlgn="base"/>
            <a:r>
              <a:rPr lang="ru-RU" dirty="0" smtClean="0">
                <a:latin typeface="Times New Roman" pitchFamily="18" charset="0"/>
                <a:cs typeface="Times New Roman" pitchFamily="18" charset="0"/>
              </a:rPr>
              <a:t>организационные меры;</a:t>
            </a:r>
          </a:p>
          <a:p>
            <a:pPr lvl="0" fontAlgn="base"/>
            <a:r>
              <a:rPr lang="ru-RU" dirty="0" smtClean="0">
                <a:latin typeface="Times New Roman" pitchFamily="18" charset="0"/>
                <a:cs typeface="Times New Roman" pitchFamily="18" charset="0"/>
              </a:rPr>
              <a:t>кадровые меры;</a:t>
            </a:r>
          </a:p>
          <a:p>
            <a:pPr lvl="0" fontAlgn="base"/>
            <a:r>
              <a:rPr lang="ru-RU" dirty="0" smtClean="0">
                <a:latin typeface="Times New Roman" pitchFamily="18" charset="0"/>
                <a:cs typeface="Times New Roman" pitchFamily="18" charset="0"/>
              </a:rPr>
              <a:t>финансовые и иные материальные меры;</a:t>
            </a:r>
          </a:p>
          <a:p>
            <a:pPr lvl="0" fontAlgn="base"/>
            <a:r>
              <a:rPr lang="ru-RU" dirty="0" smtClean="0">
                <a:latin typeface="Times New Roman" pitchFamily="18" charset="0"/>
                <a:cs typeface="Times New Roman" pitchFamily="18" charset="0"/>
              </a:rPr>
              <a:t>пропагандистские и просветительские меры</a:t>
            </a:r>
          </a:p>
        </p:txBody>
      </p:sp>
      <p:sp>
        <p:nvSpPr>
          <p:cNvPr id="4" name="Заголовок 2"/>
          <p:cNvSpPr>
            <a:spLocks noGrp="1"/>
          </p:cNvSpPr>
          <p:nvPr>
            <p:ph type="title"/>
          </p:nvPr>
        </p:nvSpPr>
        <p:spPr/>
        <p:txBody>
          <a:bodyPr>
            <a:noAutofit/>
          </a:bodyPr>
          <a:lstStyle/>
          <a:p>
            <a:pPr algn="ctr"/>
            <a:r>
              <a:rPr lang="ru-RU" sz="4000" dirty="0" smtClean="0">
                <a:latin typeface="Times New Roman" pitchFamily="18" charset="0"/>
                <a:cs typeface="Times New Roman" pitchFamily="18" charset="0"/>
              </a:rPr>
              <a:t>Государственная антикоррупционная политика</a:t>
            </a:r>
            <a:endParaRPr lang="ru-RU" sz="4000" dirty="0">
              <a:latin typeface="Times New Roman" pitchFamily="18" charset="0"/>
              <a:cs typeface="Times New Roman" pitchFamily="18" charset="0"/>
            </a:endParaRPr>
          </a:p>
        </p:txBody>
      </p:sp>
    </p:spTree>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en-US" b="1" dirty="0" smtClean="0"/>
              <a:t>  </a:t>
            </a:r>
          </a:p>
          <a:p>
            <a:pPr algn="just">
              <a:buNone/>
            </a:pPr>
            <a:r>
              <a:rPr lang="en-US" b="1" dirty="0" smtClean="0"/>
              <a:t>  </a:t>
            </a:r>
            <a:r>
              <a:rPr lang="ru-RU" b="1" dirty="0" smtClean="0">
                <a:latin typeface="Times New Roman" pitchFamily="18" charset="0"/>
                <a:cs typeface="Times New Roman" pitchFamily="18" charset="0"/>
              </a:rPr>
              <a:t>Закон всегда является хотя и чрезвычайно важным, но всего лишь одним из средств реализации государственной политики</a:t>
            </a:r>
            <a:r>
              <a:rPr lang="ru-RU"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На законодательство нельзя возлагать решение тех задач, осуществление которых зависит от кадровых, финансовых, "силовых" и других мер.</a:t>
            </a:r>
          </a:p>
          <a:p>
            <a:endParaRPr lang="ru-RU" dirty="0"/>
          </a:p>
        </p:txBody>
      </p:sp>
      <p:sp>
        <p:nvSpPr>
          <p:cNvPr id="3" name="Заголовок 2"/>
          <p:cNvSpPr>
            <a:spLocks noGrp="1"/>
          </p:cNvSpPr>
          <p:nvPr>
            <p:ph type="title"/>
          </p:nvPr>
        </p:nvSpPr>
        <p:spPr/>
        <p:txBody>
          <a:bodyPr>
            <a:normAutofit fontScale="90000"/>
          </a:bodyPr>
          <a:lstStyle/>
          <a:p>
            <a:pPr algn="ctr"/>
            <a:r>
              <a:rPr lang="ru-RU" sz="4400" dirty="0" smtClean="0">
                <a:latin typeface="Times New Roman" pitchFamily="18" charset="0"/>
                <a:cs typeface="Times New Roman" pitchFamily="18" charset="0"/>
              </a:rPr>
              <a:t>Государственная </a:t>
            </a:r>
            <a:r>
              <a:rPr lang="ru-RU" sz="4400" dirty="0" err="1" smtClean="0">
                <a:latin typeface="Times New Roman" pitchFamily="18" charset="0"/>
                <a:cs typeface="Times New Roman" pitchFamily="18" charset="0"/>
              </a:rPr>
              <a:t>антикоррупционная</a:t>
            </a:r>
            <a:r>
              <a:rPr lang="ru-RU" sz="4400" dirty="0" smtClean="0">
                <a:latin typeface="Times New Roman" pitchFamily="18" charset="0"/>
                <a:cs typeface="Times New Roman" pitchFamily="18" charset="0"/>
              </a:rPr>
              <a:t> политика</a:t>
            </a:r>
            <a:endParaRPr lang="ru-RU" dirty="0"/>
          </a:p>
        </p:txBody>
      </p:sp>
    </p:spTree>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772816"/>
            <a:ext cx="8229600" cy="4525963"/>
          </a:xfrm>
        </p:spPr>
        <p:txBody>
          <a:bodyPr/>
          <a:lstStyle/>
          <a:p>
            <a:pPr>
              <a:buNone/>
            </a:pPr>
            <a:r>
              <a:rPr lang="en-US" dirty="0" smtClean="0"/>
              <a:t>   </a:t>
            </a:r>
            <a:r>
              <a:rPr lang="ru-RU" dirty="0" smtClean="0">
                <a:latin typeface="Times New Roman" pitchFamily="18" charset="0"/>
                <a:cs typeface="Times New Roman" pitchFamily="18" charset="0"/>
              </a:rPr>
              <a:t>Система мер противодействия коррупции строится с учетом:</a:t>
            </a:r>
          </a:p>
          <a:p>
            <a:pPr lvl="0" fontAlgn="base"/>
            <a:r>
              <a:rPr lang="ru-RU" dirty="0" smtClean="0">
                <a:latin typeface="Times New Roman" pitchFamily="18" charset="0"/>
                <a:cs typeface="Times New Roman" pitchFamily="18" charset="0"/>
              </a:rPr>
              <a:t>реального уровня коррупции в обществе в целом, в различных социальных группах и регионах;</a:t>
            </a:r>
          </a:p>
          <a:p>
            <a:pPr lvl="0" fontAlgn="base"/>
            <a:r>
              <a:rPr lang="ru-RU" dirty="0" smtClean="0">
                <a:latin typeface="Times New Roman" pitchFamily="18" charset="0"/>
                <a:cs typeface="Times New Roman" pitchFamily="18" charset="0"/>
              </a:rPr>
              <a:t>кадровых, финансовых и иных возможностей конкретного общества;</a:t>
            </a:r>
          </a:p>
          <a:p>
            <a:pPr lvl="0" fontAlgn="base"/>
            <a:r>
              <a:rPr lang="ru-RU" dirty="0" smtClean="0">
                <a:latin typeface="Times New Roman" pitchFamily="18" charset="0"/>
                <a:cs typeface="Times New Roman" pitchFamily="18" charset="0"/>
              </a:rPr>
              <a:t>культуры, менталитета членов социума; </a:t>
            </a:r>
            <a:endParaRPr lang="en-US" dirty="0" smtClean="0">
              <a:latin typeface="Times New Roman" pitchFamily="18" charset="0"/>
              <a:cs typeface="Times New Roman" pitchFamily="18" charset="0"/>
            </a:endParaRPr>
          </a:p>
          <a:p>
            <a:pPr lvl="0" fontAlgn="base"/>
            <a:r>
              <a:rPr lang="ru-RU" dirty="0" smtClean="0">
                <a:latin typeface="Times New Roman" pitchFamily="18" charset="0"/>
                <a:cs typeface="Times New Roman" pitchFamily="18" charset="0"/>
              </a:rPr>
              <a:t>особенностей правовой системы.</a:t>
            </a:r>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Содержание государственной </a:t>
            </a:r>
            <a:r>
              <a:rPr lang="ru-RU" dirty="0" err="1" smtClean="0">
                <a:latin typeface="Times New Roman" pitchFamily="18" charset="0"/>
                <a:cs typeface="Times New Roman" pitchFamily="18" charset="0"/>
              </a:rPr>
              <a:t>антикоррупционной</a:t>
            </a:r>
            <a:r>
              <a:rPr lang="ru-RU" dirty="0" smtClean="0">
                <a:latin typeface="Times New Roman" pitchFamily="18" charset="0"/>
                <a:cs typeface="Times New Roman" pitchFamily="18" charset="0"/>
              </a:rPr>
              <a:t> политики</a:t>
            </a:r>
            <a:endParaRPr lang="ru-RU" dirty="0">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700808"/>
            <a:ext cx="8229600" cy="4525963"/>
          </a:xfrm>
        </p:spPr>
        <p:txBody>
          <a:bodyPr>
            <a:normAutofit/>
          </a:bodyPr>
          <a:lstStyle/>
          <a:p>
            <a:pPr algn="just">
              <a:buNone/>
            </a:pPr>
            <a:r>
              <a:rPr lang="en-US" dirty="0" smtClean="0"/>
              <a:t>  </a:t>
            </a:r>
            <a:r>
              <a:rPr lang="ru-RU" sz="2400" dirty="0" smtClean="0">
                <a:latin typeface="Times New Roman" pitchFamily="18" charset="0"/>
                <a:cs typeface="Times New Roman" pitchFamily="18" charset="0"/>
              </a:rPr>
              <a:t>Закрепленный в законодательстве и применяемый на практике </a:t>
            </a:r>
            <a:r>
              <a:rPr lang="ru-RU" sz="2400" b="1" dirty="0" smtClean="0">
                <a:latin typeface="Times New Roman" pitchFamily="18" charset="0"/>
                <a:cs typeface="Times New Roman" pitchFamily="18" charset="0"/>
              </a:rPr>
              <a:t>механизм противодействия коррупции </a:t>
            </a:r>
            <a:r>
              <a:rPr lang="ru-RU" sz="2400" dirty="0" smtClean="0">
                <a:latin typeface="Times New Roman" pitchFamily="18" charset="0"/>
                <a:cs typeface="Times New Roman" pitchFamily="18" charset="0"/>
              </a:rPr>
              <a:t>представляет собой систему, включающую три взаимоувязанных и в то же время относительно самостоятельных элемента:</a:t>
            </a:r>
          </a:p>
          <a:p>
            <a:pPr lvl="0" algn="just" fontAlgn="base"/>
            <a:r>
              <a:rPr lang="ru-RU" sz="2400" dirty="0" smtClean="0">
                <a:latin typeface="Times New Roman" pitchFamily="18" charset="0"/>
                <a:cs typeface="Times New Roman" pitchFamily="18" charset="0"/>
              </a:rPr>
              <a:t>предупреждение (профилактика) коррупции;</a:t>
            </a:r>
          </a:p>
          <a:p>
            <a:pPr lvl="0" algn="just" fontAlgn="base"/>
            <a:r>
              <a:rPr lang="ru-RU" sz="2400" dirty="0" smtClean="0">
                <a:latin typeface="Times New Roman" pitchFamily="18" charset="0"/>
                <a:cs typeface="Times New Roman" pitchFamily="18" charset="0"/>
              </a:rPr>
              <a:t>уголовное преследование лиц, совершивших коррупционные преступления (борьба);</a:t>
            </a:r>
          </a:p>
          <a:p>
            <a:pPr lvl="0" algn="just" fontAlgn="base"/>
            <a:r>
              <a:rPr lang="ru-RU" sz="2400" dirty="0" smtClean="0">
                <a:latin typeface="Times New Roman" pitchFamily="18" charset="0"/>
                <a:cs typeface="Times New Roman" pitchFamily="18" charset="0"/>
              </a:rPr>
              <a:t>минимизация и (или) ликвидация последствий коррупционных деяний.</a:t>
            </a:r>
          </a:p>
          <a:p>
            <a:endParaRPr lang="ru-RU" dirty="0"/>
          </a:p>
        </p:txBody>
      </p:sp>
      <p:sp>
        <p:nvSpPr>
          <p:cNvPr id="4" name="Заголовок 2"/>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Содержание государственной </a:t>
            </a:r>
            <a:r>
              <a:rPr lang="ru-RU" dirty="0" err="1" smtClean="0">
                <a:latin typeface="Times New Roman" pitchFamily="18" charset="0"/>
                <a:cs typeface="Times New Roman" pitchFamily="18" charset="0"/>
              </a:rPr>
              <a:t>антикоррупционной</a:t>
            </a:r>
            <a:r>
              <a:rPr lang="ru-RU" dirty="0" smtClean="0">
                <a:latin typeface="Times New Roman" pitchFamily="18" charset="0"/>
                <a:cs typeface="Times New Roman" pitchFamily="18" charset="0"/>
              </a:rPr>
              <a:t> политики</a:t>
            </a:r>
            <a:endParaRPr lang="ru-RU" dirty="0">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700808"/>
            <a:ext cx="8229600" cy="4525963"/>
          </a:xfrm>
        </p:spPr>
        <p:txBody>
          <a:bodyPr>
            <a:normAutofit/>
          </a:bodyPr>
          <a:lstStyle/>
          <a:p>
            <a:pPr algn="just">
              <a:buNone/>
            </a:pP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На данном этапе основные усилия государственных и общественных институтов сосредотачиваются на мерах по противодействию коррупции на государственной и муниципальной службе с использованием, прежде всего, мер предупреждения, направленных на создание на государственной и муниципальной службе атмосферы "неприличности" и "невыгодности" коррупционного поведения.</a:t>
            </a:r>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Содержание государственной </a:t>
            </a:r>
            <a:r>
              <a:rPr lang="ru-RU" dirty="0" err="1" smtClean="0">
                <a:latin typeface="Times New Roman" pitchFamily="18" charset="0"/>
                <a:cs typeface="Times New Roman" pitchFamily="18" charset="0"/>
              </a:rPr>
              <a:t>антикоррупционной</a:t>
            </a:r>
            <a:r>
              <a:rPr lang="ru-RU" dirty="0" smtClean="0">
                <a:latin typeface="Times New Roman" pitchFamily="18" charset="0"/>
                <a:cs typeface="Times New Roman" pitchFamily="18" charset="0"/>
              </a:rPr>
              <a:t> политики</a:t>
            </a:r>
            <a:endParaRPr lang="ru-RU" dirty="0">
              <a:latin typeface="Times New Roman" pitchFamily="18" charset="0"/>
              <a:cs typeface="Times New Roman" pitchFamily="18" charset="0"/>
            </a:endParaRPr>
          </a:p>
        </p:txBody>
      </p:sp>
    </p:spTree>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492896"/>
            <a:ext cx="8229600" cy="2307712"/>
          </a:xfrm>
        </p:spPr>
        <p:style>
          <a:lnRef idx="2">
            <a:schemeClr val="accent1"/>
          </a:lnRef>
          <a:fillRef idx="1">
            <a:schemeClr val="lt1"/>
          </a:fillRef>
          <a:effectRef idx="0">
            <a:schemeClr val="accent1"/>
          </a:effectRef>
          <a:fontRef idx="minor">
            <a:schemeClr val="dk1"/>
          </a:fontRef>
        </p:style>
        <p:txBody>
          <a:bodyPr/>
          <a:lstStyle/>
          <a:p>
            <a:pPr>
              <a:buNone/>
            </a:pP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Едва ли не самой важной задачей государственной </a:t>
            </a:r>
            <a:r>
              <a:rPr lang="ru-RU" dirty="0" err="1" smtClean="0">
                <a:latin typeface="Times New Roman" pitchFamily="18" charset="0"/>
                <a:cs typeface="Times New Roman" pitchFamily="18" charset="0"/>
              </a:rPr>
              <a:t>антикоррупционной</a:t>
            </a:r>
            <a:r>
              <a:rPr lang="ru-RU" dirty="0" smtClean="0">
                <a:latin typeface="Times New Roman" pitchFamily="18" charset="0"/>
                <a:cs typeface="Times New Roman" pitchFamily="18" charset="0"/>
              </a:rPr>
              <a:t> политики является задача по</a:t>
            </a:r>
            <a:r>
              <a:rPr lang="en-US" dirty="0" smtClean="0">
                <a:latin typeface="Times New Roman" pitchFamily="18" charset="0"/>
                <a:cs typeface="Times New Roman" pitchFamily="18" charset="0"/>
              </a:rPr>
              <a:t> </a:t>
            </a:r>
            <a:r>
              <a:rPr lang="ru-RU" b="1" dirty="0" smtClean="0">
                <a:solidFill>
                  <a:schemeClr val="accent1">
                    <a:lumMod val="50000"/>
                  </a:schemeClr>
                </a:solidFill>
                <a:latin typeface="Times New Roman" pitchFamily="18" charset="0"/>
                <a:cs typeface="Times New Roman" pitchFamily="18" charset="0"/>
              </a:rPr>
              <a:t>коренному перелому общественного сознания</a:t>
            </a:r>
            <a:r>
              <a:rPr lang="ru-RU" dirty="0" smtClean="0">
                <a:solidFill>
                  <a:schemeClr val="accent1">
                    <a:lumMod val="50000"/>
                  </a:schemeClr>
                </a:solidFill>
                <a:latin typeface="Times New Roman" pitchFamily="18" charset="0"/>
                <a:cs typeface="Times New Roman" pitchFamily="18" charset="0"/>
              </a:rPr>
              <a:t>, </a:t>
            </a:r>
            <a:r>
              <a:rPr lang="ru-RU" b="1" dirty="0" smtClean="0">
                <a:solidFill>
                  <a:schemeClr val="accent1">
                    <a:lumMod val="50000"/>
                  </a:schemeClr>
                </a:solidFill>
                <a:latin typeface="Times New Roman" pitchFamily="18" charset="0"/>
                <a:cs typeface="Times New Roman" pitchFamily="18" charset="0"/>
              </a:rPr>
              <a:t>формированию в обществе атмосферы жесткого неприятия коррупции.</a:t>
            </a:r>
            <a:endParaRPr lang="ru-RU" dirty="0" smtClean="0">
              <a:solidFill>
                <a:schemeClr val="accent1">
                  <a:lumMod val="50000"/>
                </a:schemeClr>
              </a:solidFill>
              <a:latin typeface="Times New Roman" pitchFamily="18" charset="0"/>
              <a:cs typeface="Times New Roman" pitchFamily="18" charset="0"/>
            </a:endParaRPr>
          </a:p>
          <a:p>
            <a:endParaRPr lang="ru-RU" dirty="0"/>
          </a:p>
        </p:txBody>
      </p:sp>
      <p:sp>
        <p:nvSpPr>
          <p:cNvPr id="4" name="Заголовок 2"/>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Содержание государственной </a:t>
            </a:r>
            <a:r>
              <a:rPr lang="ru-RU" dirty="0" err="1" smtClean="0">
                <a:latin typeface="Times New Roman" pitchFamily="18" charset="0"/>
                <a:cs typeface="Times New Roman" pitchFamily="18" charset="0"/>
              </a:rPr>
              <a:t>антикоррупционной</a:t>
            </a:r>
            <a:r>
              <a:rPr lang="ru-RU" dirty="0" smtClean="0">
                <a:latin typeface="Times New Roman" pitchFamily="18" charset="0"/>
                <a:cs typeface="Times New Roman" pitchFamily="18" charset="0"/>
              </a:rPr>
              <a:t> политики</a:t>
            </a:r>
            <a:endParaRPr lang="ru-RU" dirty="0">
              <a:latin typeface="Times New Roman" pitchFamily="18" charset="0"/>
              <a:cs typeface="Times New Roman" pitchFamily="18" charset="0"/>
            </a:endParaRPr>
          </a:p>
        </p:txBody>
      </p:sp>
    </p:spTree>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628800"/>
            <a:ext cx="8229600" cy="4525963"/>
          </a:xfrm>
        </p:spPr>
        <p:txBody>
          <a:bodyPr>
            <a:normAutofit fontScale="92500" lnSpcReduction="10000"/>
          </a:bodyPr>
          <a:lstStyle/>
          <a:p>
            <a:pPr algn="just"/>
            <a:r>
              <a:rPr lang="ru-RU" b="1" dirty="0" smtClean="0">
                <a:latin typeface="Times New Roman" pitchFamily="18" charset="0"/>
                <a:cs typeface="Times New Roman" pitchFamily="18" charset="0"/>
              </a:rPr>
              <a:t>1992 </a:t>
            </a:r>
            <a:r>
              <a:rPr lang="ru-RU" dirty="0" smtClean="0">
                <a:latin typeface="Times New Roman" pitchFamily="18" charset="0"/>
                <a:cs typeface="Times New Roman" pitchFamily="18" charset="0"/>
              </a:rPr>
              <a:t>- Одним из первых российских нормативных правовых актов в сфере противодействия коррупции стал Указ Президента РФ от 04.04.1992 г. № 361 «О борьбе с коррупцией в системе государственной службы».</a:t>
            </a:r>
            <a:endParaRPr lang="en-US" dirty="0" smtClean="0">
              <a:latin typeface="Times New Roman" pitchFamily="18" charset="0"/>
              <a:cs typeface="Times New Roman" pitchFamily="18" charset="0"/>
            </a:endParaRPr>
          </a:p>
          <a:p>
            <a:pPr algn="just"/>
            <a:endParaRPr lang="ru-RU" dirty="0" smtClean="0">
              <a:latin typeface="Times New Roman" pitchFamily="18" charset="0"/>
              <a:cs typeface="Times New Roman" pitchFamily="18" charset="0"/>
            </a:endParaRPr>
          </a:p>
          <a:p>
            <a:pPr algn="just"/>
            <a:r>
              <a:rPr lang="ru-RU" i="1" dirty="0" smtClean="0">
                <a:latin typeface="Times New Roman" pitchFamily="18" charset="0"/>
                <a:cs typeface="Times New Roman" pitchFamily="18" charset="0"/>
              </a:rPr>
              <a:t>Устанавливал ряд запретов и ограничений для должностных лиц: запрет на занятие предпринимательской деятельностью, ограничения на иную оплачиваемую деятельность, обязанность представлять сведения о доходах, имуществе и обязательствах финансового характера.</a:t>
            </a:r>
            <a:endParaRPr lang="ru-RU"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ru-RU" sz="3100" dirty="0" smtClean="0">
                <a:latin typeface="Times New Roman" pitchFamily="18" charset="0"/>
                <a:cs typeface="Times New Roman" pitchFamily="18" charset="0"/>
              </a:rPr>
              <a:t>Развитие государственной </a:t>
            </a:r>
            <a:r>
              <a:rPr lang="ru-RU" sz="3100" dirty="0" err="1" smtClean="0">
                <a:latin typeface="Times New Roman" pitchFamily="18" charset="0"/>
                <a:cs typeface="Times New Roman" pitchFamily="18" charset="0"/>
              </a:rPr>
              <a:t>антикоррупционной</a:t>
            </a:r>
            <a:r>
              <a:rPr lang="ru-RU" sz="3100" dirty="0" smtClean="0">
                <a:latin typeface="Times New Roman" pitchFamily="18" charset="0"/>
                <a:cs typeface="Times New Roman" pitchFamily="18" charset="0"/>
              </a:rPr>
              <a:t> политики в 1992-2008 гг.</a:t>
            </a:r>
            <a:endParaRPr lang="ru-RU" dirty="0"/>
          </a:p>
        </p:txBody>
      </p:sp>
    </p:spTree>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628800"/>
            <a:ext cx="8229600" cy="4525963"/>
          </a:xfrm>
        </p:spPr>
        <p:txBody>
          <a:bodyPr>
            <a:normAutofit fontScale="85000" lnSpcReduction="10000"/>
          </a:bodyPr>
          <a:lstStyle/>
          <a:p>
            <a:pPr lvl="0" algn="just" fontAlgn="base"/>
            <a:r>
              <a:rPr lang="ru-RU" sz="2600" b="1" dirty="0" smtClean="0">
                <a:latin typeface="Times New Roman" pitchFamily="18" charset="0"/>
                <a:cs typeface="Times New Roman" pitchFamily="18" charset="0"/>
              </a:rPr>
              <a:t>199</a:t>
            </a:r>
            <a:r>
              <a:rPr lang="en-US" sz="2600" b="1" dirty="0" smtClean="0">
                <a:latin typeface="Times New Roman" pitchFamily="18" charset="0"/>
                <a:cs typeface="Times New Roman" pitchFamily="18" charset="0"/>
              </a:rPr>
              <a:t>5</a:t>
            </a:r>
            <a:r>
              <a:rPr lang="ru-RU" sz="2600" b="1" dirty="0" smtClean="0">
                <a:latin typeface="Times New Roman" pitchFamily="18" charset="0"/>
                <a:cs typeface="Times New Roman" pitchFamily="18" charset="0"/>
              </a:rPr>
              <a:t> </a:t>
            </a:r>
            <a:r>
              <a:rPr lang="ru-RU" sz="2600" dirty="0" smtClean="0">
                <a:latin typeface="Times New Roman" pitchFamily="18" charset="0"/>
                <a:cs typeface="Times New Roman" pitchFamily="18" charset="0"/>
              </a:rPr>
              <a:t>- Принят Федеральный закон от 31 июля 1995 г. N № 119-ФЗ «Об основах государственной службы Российской Федерации».</a:t>
            </a:r>
            <a:endParaRPr lang="en-US" sz="2600" dirty="0" smtClean="0">
              <a:latin typeface="Times New Roman" pitchFamily="18" charset="0"/>
              <a:cs typeface="Times New Roman" pitchFamily="18" charset="0"/>
            </a:endParaRPr>
          </a:p>
          <a:p>
            <a:pPr lvl="0" algn="just" fontAlgn="base">
              <a:buNone/>
            </a:pPr>
            <a:endParaRPr lang="ru-RU" sz="2600" dirty="0" smtClean="0">
              <a:latin typeface="Times New Roman" pitchFamily="18" charset="0"/>
              <a:cs typeface="Times New Roman" pitchFamily="18" charset="0"/>
            </a:endParaRPr>
          </a:p>
          <a:p>
            <a:pPr algn="just"/>
            <a:r>
              <a:rPr lang="ru-RU" sz="2600" i="1" dirty="0" smtClean="0">
                <a:latin typeface="Times New Roman" pitchFamily="18" charset="0"/>
                <a:cs typeface="Times New Roman" pitchFamily="18" charset="0"/>
              </a:rPr>
              <a:t>В данном ФЗ в числе прочего были закреплены и уточнены запреты, прописанные в Указе Президента РФ от 04.04.1992 г. № 361, а также введен ряд новых ограничений, непосредственно связанных с противодействием коррупции: запрет на получение подарков в связи с исполнением должностных обязанностей, обязанность передавать в доверительное управление доли в уставном капитале коммерческих организаций и т.д. Впоследствии аналогичные запреты распространены и на другие категории должностных лиц.</a:t>
            </a:r>
            <a:endParaRPr lang="ru-RU" sz="2600"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ru-RU" sz="3100" dirty="0" smtClean="0">
                <a:latin typeface="Times New Roman" pitchFamily="18" charset="0"/>
                <a:cs typeface="Times New Roman" pitchFamily="18" charset="0"/>
              </a:rPr>
              <a:t>Развитие государственной </a:t>
            </a:r>
            <a:r>
              <a:rPr lang="ru-RU" sz="3100" dirty="0" err="1" smtClean="0">
                <a:latin typeface="Times New Roman" pitchFamily="18" charset="0"/>
                <a:cs typeface="Times New Roman" pitchFamily="18" charset="0"/>
              </a:rPr>
              <a:t>антикоррупционной</a:t>
            </a:r>
            <a:r>
              <a:rPr lang="ru-RU" sz="3100" dirty="0" smtClean="0">
                <a:latin typeface="Times New Roman" pitchFamily="18" charset="0"/>
                <a:cs typeface="Times New Roman" pitchFamily="18" charset="0"/>
              </a:rPr>
              <a:t> политики в 1992-2008 гг.</a:t>
            </a:r>
            <a:endParaRPr lang="ru-RU" dirty="0"/>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412776"/>
            <a:ext cx="8568952" cy="5044016"/>
          </a:xfrm>
        </p:spPr>
        <p:txBody>
          <a:bodyPr>
            <a:noAutofit/>
          </a:bodyPr>
          <a:lstStyle/>
          <a:p>
            <a:pPr lvl="0" algn="just" fontAlgn="base"/>
            <a:r>
              <a:rPr lang="ru-RU" sz="1800" dirty="0" smtClean="0">
                <a:latin typeface="Times New Roman" pitchFamily="18" charset="0"/>
                <a:cs typeface="Times New Roman" pitchFamily="18" charset="0"/>
              </a:rPr>
              <a:t>Коррупционные угрозы проявляются во всех сферах общественной жизни, они стали наиболее опасными и приобрели черты системной угрозы миру и безопасности человечества.</a:t>
            </a:r>
          </a:p>
          <a:p>
            <a:pPr lvl="0" algn="just" fontAlgn="base"/>
            <a:r>
              <a:rPr lang="ru-RU" sz="1800" dirty="0" smtClean="0">
                <a:latin typeface="Times New Roman" pitchFamily="18" charset="0"/>
                <a:cs typeface="Times New Roman" pitchFamily="18" charset="0"/>
              </a:rPr>
              <a:t>Общественная опасность коррупции заключается в том, что она оказывает разрушительное, дестабилизирующее воздействие на все государственные институты, препятствует поступательному развитию мирового правопорядка.</a:t>
            </a:r>
          </a:p>
          <a:p>
            <a:pPr lvl="0" algn="just" fontAlgn="base"/>
            <a:r>
              <a:rPr lang="ru-RU" sz="1800" dirty="0" smtClean="0">
                <a:latin typeface="Times New Roman" pitchFamily="18" charset="0"/>
                <a:cs typeface="Times New Roman" pitchFamily="18" charset="0"/>
              </a:rPr>
              <a:t>Коррупция угрожает верховенству закона, демократии и правам человека, нарушает принципы равенства и социальной справедливости, угрожает стабильности демократических институтов и моральным устоям общества, оказывает разрушительное воздействие на основы государственного устройства и конституционные основы правового регулирования жизни общества.</a:t>
            </a:r>
          </a:p>
          <a:p>
            <a:pPr lvl="0" algn="just" fontAlgn="base"/>
            <a:r>
              <a:rPr lang="ru-RU" sz="1800" dirty="0" smtClean="0">
                <a:latin typeface="Times New Roman" pitchFamily="18" charset="0"/>
                <a:cs typeface="Times New Roman" pitchFamily="18" charset="0"/>
              </a:rPr>
              <a:t>Коррупция приводит к снижению качества услуг, предоставляемых как государством, так и частными компаниями, позволяет недобросовестным компаниям пренебрегать требованиями безопасности, в том числе и в сферах, связанных с риском нанесения вреда жизни и здоровью граждан.</a:t>
            </a:r>
          </a:p>
        </p:txBody>
      </p:sp>
      <p:sp>
        <p:nvSpPr>
          <p:cNvPr id="2" name="Заголовок 1"/>
          <p:cNvSpPr>
            <a:spLocks noGrp="1"/>
          </p:cNvSpPr>
          <p:nvPr>
            <p:ph type="title"/>
          </p:nvPr>
        </p:nvSpPr>
        <p:spPr>
          <a:xfrm>
            <a:off x="539552" y="116632"/>
            <a:ext cx="8229600" cy="1143000"/>
          </a:xfrm>
        </p:spPr>
        <p:txBody>
          <a:bodyPr>
            <a:noAutofit/>
          </a:bodyPr>
          <a:lstStyle/>
          <a:p>
            <a:pPr algn="ctr"/>
            <a:r>
              <a:rPr lang="ru-RU" sz="4000" dirty="0" smtClean="0">
                <a:latin typeface="Times New Roman" pitchFamily="18" charset="0"/>
                <a:cs typeface="Times New Roman" pitchFamily="18" charset="0"/>
              </a:rPr>
              <a:t>Общественная опасность коррупции</a:t>
            </a:r>
            <a:endParaRPr lang="ru-RU" sz="4000" dirty="0">
              <a:latin typeface="Times New Roman" pitchFamily="18" charset="0"/>
              <a:cs typeface="Times New Roman" pitchFamily="18" charset="0"/>
            </a:endParaRPr>
          </a:p>
        </p:txBody>
      </p:sp>
    </p:spTree>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628800"/>
            <a:ext cx="8229600" cy="4525963"/>
          </a:xfrm>
        </p:spPr>
        <p:txBody>
          <a:bodyPr>
            <a:normAutofit/>
          </a:bodyPr>
          <a:lstStyle/>
          <a:p>
            <a:pPr lvl="0" fontAlgn="base"/>
            <a:r>
              <a:rPr lang="ru-RU" sz="2800" b="1" dirty="0" smtClean="0">
                <a:latin typeface="Times New Roman" pitchFamily="18" charset="0"/>
                <a:cs typeface="Times New Roman" pitchFamily="18" charset="0"/>
              </a:rPr>
              <a:t>199</a:t>
            </a:r>
            <a:r>
              <a:rPr lang="en-US" sz="2800" b="1" dirty="0" smtClean="0">
                <a:latin typeface="Times New Roman" pitchFamily="18" charset="0"/>
                <a:cs typeface="Times New Roman" pitchFamily="18" charset="0"/>
              </a:rPr>
              <a:t>6</a:t>
            </a:r>
            <a:r>
              <a:rPr lang="ru-RU" sz="2800" b="1"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Принят Уголовный кодекс Российской Федерации.</a:t>
            </a:r>
          </a:p>
          <a:p>
            <a:r>
              <a:rPr lang="ru-RU" sz="2400" i="1" dirty="0" smtClean="0">
                <a:latin typeface="Times New Roman" pitchFamily="18" charset="0"/>
                <a:cs typeface="Times New Roman" pitchFamily="18" charset="0"/>
              </a:rPr>
              <a:t>Предусматривал ответственность за целый ряд преступлений коррупционной направленности, в том числе злоупотребление должностными полномочиями, превышение должностных полномочий, получение и дачу взятки и т.д.</a:t>
            </a:r>
            <a:endParaRPr lang="ru-RU" sz="2400"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r>
              <a:rPr lang="ru-RU" sz="2400" b="1" dirty="0" smtClean="0">
                <a:latin typeface="Times New Roman" pitchFamily="18" charset="0"/>
                <a:cs typeface="Times New Roman" pitchFamily="18" charset="0"/>
              </a:rPr>
              <a:t>1997-1998 </a:t>
            </a:r>
            <a:r>
              <a:rPr lang="ru-RU" sz="2400" dirty="0" smtClean="0">
                <a:latin typeface="Times New Roman" pitchFamily="18" charset="0"/>
                <a:cs typeface="Times New Roman" pitchFamily="18" charset="0"/>
              </a:rPr>
              <a:t>– Указами Президента РФ закреплен порядок представления и проверки сведений о доходах и имуществе и соответствующие формы представления сведений.</a:t>
            </a:r>
          </a:p>
          <a:p>
            <a:endParaRPr lang="ru-RU" dirty="0"/>
          </a:p>
        </p:txBody>
      </p:sp>
      <p:sp>
        <p:nvSpPr>
          <p:cNvPr id="3" name="Заголовок 2"/>
          <p:cNvSpPr>
            <a:spLocks noGrp="1"/>
          </p:cNvSpPr>
          <p:nvPr>
            <p:ph type="title"/>
          </p:nvPr>
        </p:nvSpPr>
        <p:spPr/>
        <p:txBody>
          <a:bodyPr>
            <a:normAutofit fontScale="90000"/>
          </a:bodyPr>
          <a:lstStyle/>
          <a:p>
            <a:pPr algn="ctr"/>
            <a:r>
              <a:rPr lang="ru-RU" sz="3100" dirty="0" smtClean="0">
                <a:latin typeface="Times New Roman" pitchFamily="18" charset="0"/>
                <a:cs typeface="Times New Roman" pitchFamily="18" charset="0"/>
              </a:rPr>
              <a:t>Развитие государственной </a:t>
            </a:r>
            <a:r>
              <a:rPr lang="ru-RU" sz="3100" dirty="0" err="1" smtClean="0">
                <a:latin typeface="Times New Roman" pitchFamily="18" charset="0"/>
                <a:cs typeface="Times New Roman" pitchFamily="18" charset="0"/>
              </a:rPr>
              <a:t>антикоррупционной</a:t>
            </a:r>
            <a:r>
              <a:rPr lang="ru-RU" sz="3100" dirty="0" smtClean="0">
                <a:latin typeface="Times New Roman" pitchFamily="18" charset="0"/>
                <a:cs typeface="Times New Roman" pitchFamily="18" charset="0"/>
              </a:rPr>
              <a:t> политики в 1992-2008 гг.</a:t>
            </a:r>
            <a:endParaRPr lang="ru-RU" dirty="0"/>
          </a:p>
        </p:txBody>
      </p:sp>
    </p:spTree>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844824"/>
            <a:ext cx="8229600" cy="4525963"/>
          </a:xfrm>
        </p:spPr>
        <p:txBody>
          <a:bodyPr/>
          <a:lstStyle/>
          <a:p>
            <a:pPr algn="just"/>
            <a:r>
              <a:rPr lang="ru-RU" sz="2400" b="1" dirty="0" smtClean="0">
                <a:latin typeface="Times New Roman" pitchFamily="18" charset="0"/>
                <a:cs typeface="Times New Roman" pitchFamily="18" charset="0"/>
              </a:rPr>
              <a:t>2002 </a:t>
            </a:r>
            <a:r>
              <a:rPr lang="ru-RU" sz="2400" dirty="0" smtClean="0">
                <a:latin typeface="Times New Roman" pitchFamily="18" charset="0"/>
                <a:cs typeface="Times New Roman" pitchFamily="18" charset="0"/>
              </a:rPr>
              <a:t>– Подписан Указ Президента РФ от 12.08.2002 N 885 «Об утверждении общих принципов служебного поведения государственных служащих».</a:t>
            </a:r>
          </a:p>
          <a:p>
            <a:pPr algn="just"/>
            <a:r>
              <a:rPr lang="ru-RU" sz="2400" i="1" dirty="0" smtClean="0">
                <a:latin typeface="Times New Roman" pitchFamily="18" charset="0"/>
                <a:cs typeface="Times New Roman" pitchFamily="18" charset="0"/>
              </a:rPr>
              <a:t>В числе прочего в данном Указе впервые в российской нормотворческой практике было использовано понятие «конфликт интересов» и давалось его определение.</a:t>
            </a:r>
            <a:endParaRPr lang="ru-RU" sz="2400"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ru-RU" sz="3100" dirty="0" smtClean="0">
                <a:latin typeface="Times New Roman" pitchFamily="18" charset="0"/>
                <a:cs typeface="Times New Roman" pitchFamily="18" charset="0"/>
              </a:rPr>
              <a:t>Развитие государственной </a:t>
            </a:r>
            <a:r>
              <a:rPr lang="ru-RU" sz="3100" dirty="0" err="1" smtClean="0">
                <a:latin typeface="Times New Roman" pitchFamily="18" charset="0"/>
                <a:cs typeface="Times New Roman" pitchFamily="18" charset="0"/>
              </a:rPr>
              <a:t>антикоррупционной</a:t>
            </a:r>
            <a:r>
              <a:rPr lang="ru-RU" sz="3100" dirty="0" smtClean="0">
                <a:latin typeface="Times New Roman" pitchFamily="18" charset="0"/>
                <a:cs typeface="Times New Roman" pitchFamily="18" charset="0"/>
              </a:rPr>
              <a:t> политики в 1992-2008 гг.</a:t>
            </a:r>
            <a:endParaRPr lang="ru-RU" dirty="0"/>
          </a:p>
        </p:txBody>
      </p:sp>
    </p:spTree>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0" y="1628800"/>
            <a:ext cx="8589640" cy="4680520"/>
          </a:xfrm>
        </p:spPr>
        <p:txBody>
          <a:bodyPr>
            <a:normAutofit fontScale="85000" lnSpcReduction="10000"/>
          </a:bodyPr>
          <a:lstStyle/>
          <a:p>
            <a:pPr algn="just"/>
            <a:r>
              <a:rPr lang="ru-RU" b="1" dirty="0" smtClean="0">
                <a:latin typeface="Times New Roman" pitchFamily="18" charset="0"/>
                <a:cs typeface="Times New Roman" pitchFamily="18" charset="0"/>
              </a:rPr>
              <a:t>2004 </a:t>
            </a:r>
            <a:r>
              <a:rPr lang="ru-RU" dirty="0" smtClean="0">
                <a:latin typeface="Times New Roman" pitchFamily="18" charset="0"/>
                <a:cs typeface="Times New Roman" pitchFamily="18" charset="0"/>
              </a:rPr>
              <a:t>– Принят Федеральный закон от 27.07.2004 N 79-ФЗ «О государственной гражданской службе Российской Федерации». </a:t>
            </a:r>
          </a:p>
          <a:p>
            <a:pPr algn="just"/>
            <a:r>
              <a:rPr lang="ru-RU" b="1" i="1" dirty="0" smtClean="0">
                <a:latin typeface="Times New Roman" pitchFamily="18" charset="0"/>
                <a:cs typeface="Times New Roman" pitchFamily="18" charset="0"/>
              </a:rPr>
              <a:t>Имеет важнейшее значение для формирования системы </a:t>
            </a:r>
            <a:r>
              <a:rPr lang="ru-RU" b="1" i="1" dirty="0" err="1" smtClean="0">
                <a:latin typeface="Times New Roman" pitchFamily="18" charset="0"/>
                <a:cs typeface="Times New Roman" pitchFamily="18" charset="0"/>
              </a:rPr>
              <a:t>антикоррупционных</a:t>
            </a:r>
            <a:r>
              <a:rPr lang="ru-RU" b="1" i="1" dirty="0" smtClean="0">
                <a:latin typeface="Times New Roman" pitchFamily="18" charset="0"/>
                <a:cs typeface="Times New Roman" pitchFamily="18" charset="0"/>
              </a:rPr>
              <a:t> запретов, ограничений и обязанностей!</a:t>
            </a:r>
            <a:endParaRPr lang="ru-RU" dirty="0" smtClean="0">
              <a:latin typeface="Times New Roman" pitchFamily="18" charset="0"/>
              <a:cs typeface="Times New Roman" pitchFamily="18" charset="0"/>
            </a:endParaRPr>
          </a:p>
          <a:p>
            <a:pPr algn="just"/>
            <a:r>
              <a:rPr lang="ru-RU" i="1" dirty="0" smtClean="0">
                <a:latin typeface="Times New Roman" pitchFamily="18" charset="0"/>
                <a:cs typeface="Times New Roman" pitchFamily="18" charset="0"/>
              </a:rPr>
              <a:t>Отдельная статья ФЗ посвящена урегулированию конфликта интересов, в том числе предусматривается создание в органах власти комиссий по соблюдению требований к служебному поведению и урегулированию конфликта интересов. Вводится ряд принципиально новых запретов и ограничений, включая ограничения на последующее трудоустройство бывших гражданских служащих. Существенно меняется подход к ограничению иной оплачиваемой деятельности государственных служащих и т.д.</a:t>
            </a:r>
            <a:endParaRPr lang="ru-RU" dirty="0" smtClean="0">
              <a:latin typeface="Times New Roman" pitchFamily="18" charset="0"/>
              <a:cs typeface="Times New Roman" pitchFamily="18" charset="0"/>
            </a:endParaRPr>
          </a:p>
          <a:p>
            <a:endParaRPr lang="ru-RU" dirty="0"/>
          </a:p>
        </p:txBody>
      </p:sp>
      <p:sp>
        <p:nvSpPr>
          <p:cNvPr id="4" name="Заголовок 2"/>
          <p:cNvSpPr>
            <a:spLocks noGrp="1"/>
          </p:cNvSpPr>
          <p:nvPr>
            <p:ph type="title"/>
          </p:nvPr>
        </p:nvSpPr>
        <p:spPr/>
        <p:txBody>
          <a:bodyPr>
            <a:normAutofit fontScale="90000"/>
          </a:bodyPr>
          <a:lstStyle/>
          <a:p>
            <a:pPr algn="ctr"/>
            <a:r>
              <a:rPr lang="ru-RU" sz="3100" dirty="0" smtClean="0">
                <a:latin typeface="Times New Roman" pitchFamily="18" charset="0"/>
                <a:cs typeface="Times New Roman" pitchFamily="18" charset="0"/>
              </a:rPr>
              <a:t>Развитие государственной </a:t>
            </a:r>
            <a:r>
              <a:rPr lang="ru-RU" sz="3100" dirty="0" err="1" smtClean="0">
                <a:latin typeface="Times New Roman" pitchFamily="18" charset="0"/>
                <a:cs typeface="Times New Roman" pitchFamily="18" charset="0"/>
              </a:rPr>
              <a:t>антикоррупционной</a:t>
            </a:r>
            <a:r>
              <a:rPr lang="ru-RU" sz="3100" dirty="0" smtClean="0">
                <a:latin typeface="Times New Roman" pitchFamily="18" charset="0"/>
                <a:cs typeface="Times New Roman" pitchFamily="18" charset="0"/>
              </a:rPr>
              <a:t> политики в 1992-2008 гг.</a:t>
            </a:r>
            <a:endParaRPr lang="ru-RU" dirty="0"/>
          </a:p>
        </p:txBody>
      </p:sp>
    </p:spTree>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0" y="1700808"/>
            <a:ext cx="8589640" cy="4680520"/>
          </a:xfrm>
        </p:spPr>
        <p:txBody>
          <a:bodyPr>
            <a:normAutofit/>
          </a:bodyPr>
          <a:lstStyle/>
          <a:p>
            <a:pPr algn="just"/>
            <a:r>
              <a:rPr lang="ru-RU" b="1" dirty="0" smtClean="0">
                <a:latin typeface="Times New Roman" pitchFamily="18" charset="0"/>
                <a:cs typeface="Times New Roman" pitchFamily="18" charset="0"/>
              </a:rPr>
              <a:t>2007 </a:t>
            </a:r>
            <a:r>
              <a:rPr lang="ru-RU" dirty="0" smtClean="0">
                <a:latin typeface="Times New Roman" pitchFamily="18" charset="0"/>
                <a:cs typeface="Times New Roman" pitchFamily="18" charset="0"/>
              </a:rPr>
              <a:t>– Указом Президента РФ от 03.03.2007 N 269 впервые закреплен порядок формирования и работы комиссий по соблюдению требований к служебному поведению государственных гражданских служащих и урегулированию конфликта интересов – </a:t>
            </a:r>
            <a:r>
              <a:rPr lang="ru-RU" i="1" dirty="0" smtClean="0">
                <a:latin typeface="Times New Roman" pitchFamily="18" charset="0"/>
                <a:cs typeface="Times New Roman" pitchFamily="18" charset="0"/>
              </a:rPr>
              <a:t>в настоящее время не действует</a:t>
            </a:r>
            <a:r>
              <a:rPr lang="ru-RU" dirty="0" smtClean="0">
                <a:latin typeface="Times New Roman" pitchFamily="18" charset="0"/>
                <a:cs typeface="Times New Roman" pitchFamily="18" charset="0"/>
              </a:rPr>
              <a:t>.</a:t>
            </a:r>
          </a:p>
          <a:p>
            <a:endParaRPr lang="ru-RU" dirty="0"/>
          </a:p>
        </p:txBody>
      </p:sp>
      <p:sp>
        <p:nvSpPr>
          <p:cNvPr id="4" name="Заголовок 2"/>
          <p:cNvSpPr>
            <a:spLocks noGrp="1"/>
          </p:cNvSpPr>
          <p:nvPr>
            <p:ph type="title"/>
          </p:nvPr>
        </p:nvSpPr>
        <p:spPr/>
        <p:txBody>
          <a:bodyPr>
            <a:normAutofit fontScale="90000"/>
          </a:bodyPr>
          <a:lstStyle/>
          <a:p>
            <a:pPr algn="ctr"/>
            <a:r>
              <a:rPr lang="ru-RU" sz="3100" dirty="0" smtClean="0">
                <a:latin typeface="Times New Roman" pitchFamily="18" charset="0"/>
                <a:cs typeface="Times New Roman" pitchFamily="18" charset="0"/>
              </a:rPr>
              <a:t>Развитие государственной </a:t>
            </a:r>
            <a:r>
              <a:rPr lang="ru-RU" sz="3100" dirty="0" err="1" smtClean="0">
                <a:latin typeface="Times New Roman" pitchFamily="18" charset="0"/>
                <a:cs typeface="Times New Roman" pitchFamily="18" charset="0"/>
              </a:rPr>
              <a:t>антикоррупционной</a:t>
            </a:r>
            <a:r>
              <a:rPr lang="ru-RU" sz="3100" dirty="0" smtClean="0">
                <a:latin typeface="Times New Roman" pitchFamily="18" charset="0"/>
                <a:cs typeface="Times New Roman" pitchFamily="18" charset="0"/>
              </a:rPr>
              <a:t> политики в 1992-2008 гг.</a:t>
            </a:r>
            <a:endParaRPr lang="ru-RU" dirty="0"/>
          </a:p>
        </p:txBody>
      </p:sp>
    </p:spTree>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buNone/>
            </a:pPr>
            <a:r>
              <a:rPr lang="ru-RU" b="1" dirty="0" smtClean="0">
                <a:latin typeface="Times New Roman" pitchFamily="18" charset="0"/>
                <a:cs typeface="Times New Roman" pitchFamily="18" charset="0"/>
              </a:rPr>
              <a:t>2008</a:t>
            </a:r>
            <a:r>
              <a:rPr lang="en-US"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год</a:t>
            </a:r>
            <a:endParaRPr lang="ru-RU" dirty="0" smtClean="0">
              <a:latin typeface="Times New Roman" pitchFamily="18" charset="0"/>
              <a:cs typeface="Times New Roman" pitchFamily="18" charset="0"/>
            </a:endParaRPr>
          </a:p>
          <a:p>
            <a:pPr lvl="0" algn="just" fontAlgn="base"/>
            <a:r>
              <a:rPr lang="ru-RU" dirty="0" smtClean="0">
                <a:latin typeface="Times New Roman" pitchFamily="18" charset="0"/>
                <a:cs typeface="Times New Roman" pitchFamily="18" charset="0"/>
              </a:rPr>
              <a:t>Издан Указ Президента РФ от 19 мая 2008 г. № 815 «О мерах по противодействию коррупции».</a:t>
            </a:r>
          </a:p>
          <a:p>
            <a:pPr algn="just"/>
            <a:r>
              <a:rPr lang="ru-RU" i="1" dirty="0" smtClean="0">
                <a:latin typeface="Times New Roman" pitchFamily="18" charset="0"/>
                <a:cs typeface="Times New Roman" pitchFamily="18" charset="0"/>
              </a:rPr>
              <a:t>Образован </a:t>
            </a:r>
            <a:r>
              <a:rPr lang="ru-RU" b="1" i="1" dirty="0" smtClean="0">
                <a:latin typeface="Times New Roman" pitchFamily="18" charset="0"/>
                <a:cs typeface="Times New Roman" pitchFamily="18" charset="0"/>
              </a:rPr>
              <a:t>Совет при Президенте РФ по противодействию коррупци</a:t>
            </a:r>
            <a:r>
              <a:rPr lang="ru-RU" i="1" dirty="0" smtClean="0">
                <a:latin typeface="Times New Roman" pitchFamily="18" charset="0"/>
                <a:cs typeface="Times New Roman" pitchFamily="18" charset="0"/>
              </a:rPr>
              <a:t>и, основной задачей которого является подготовка предложений Президенту РФ, касающихся выработки и реализации государственной политики в области противодействия коррупции.</a:t>
            </a:r>
            <a:endParaRPr lang="ru-RU"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Начало нового этапа </a:t>
            </a:r>
            <a:r>
              <a:rPr lang="ru-RU" dirty="0" err="1" smtClean="0">
                <a:latin typeface="Times New Roman" pitchFamily="18" charset="0"/>
                <a:cs typeface="Times New Roman" pitchFamily="18" charset="0"/>
              </a:rPr>
              <a:t>антикоррупционных</a:t>
            </a:r>
            <a:r>
              <a:rPr lang="ru-RU" dirty="0" smtClean="0">
                <a:latin typeface="Times New Roman" pitchFamily="18" charset="0"/>
                <a:cs typeface="Times New Roman" pitchFamily="18" charset="0"/>
              </a:rPr>
              <a:t> реформ</a:t>
            </a:r>
            <a:endParaRPr lang="ru-RU" dirty="0">
              <a:latin typeface="Times New Roman" pitchFamily="18" charset="0"/>
              <a:cs typeface="Times New Roman" pitchFamily="18" charset="0"/>
            </a:endParaRPr>
          </a:p>
        </p:txBody>
      </p:sp>
    </p:spTree>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628800"/>
            <a:ext cx="8229600" cy="4525963"/>
          </a:xfrm>
        </p:spPr>
        <p:txBody>
          <a:bodyPr>
            <a:normAutofit fontScale="92500" lnSpcReduction="20000"/>
          </a:bodyPr>
          <a:lstStyle/>
          <a:p>
            <a:pPr lvl="0" algn="just" fontAlgn="base">
              <a:buNone/>
            </a:pPr>
            <a:r>
              <a:rPr lang="ru-RU" sz="2800" dirty="0" smtClean="0">
                <a:latin typeface="Times New Roman" pitchFamily="18" charset="0"/>
                <a:cs typeface="Times New Roman" pitchFamily="18" charset="0"/>
              </a:rPr>
              <a:t>  Принят </a:t>
            </a:r>
            <a:r>
              <a:rPr lang="ru-RU" sz="2800" b="1" dirty="0" smtClean="0">
                <a:latin typeface="Times New Roman" pitchFamily="18" charset="0"/>
                <a:cs typeface="Times New Roman" pitchFamily="18" charset="0"/>
              </a:rPr>
              <a:t>Федеральный закон от 25.12.2008 N 273-ФЗ «О противодействии коррупции», </a:t>
            </a:r>
            <a:r>
              <a:rPr lang="ru-RU" sz="2800" dirty="0" smtClean="0">
                <a:latin typeface="Times New Roman" pitchFamily="18" charset="0"/>
                <a:cs typeface="Times New Roman" pitchFamily="18" charset="0"/>
              </a:rPr>
              <a:t>который в числе прочего:</a:t>
            </a:r>
            <a:endParaRPr lang="ru-RU" sz="1800" dirty="0" smtClean="0">
              <a:latin typeface="Times New Roman" pitchFamily="18" charset="0"/>
              <a:cs typeface="Times New Roman" pitchFamily="18" charset="0"/>
            </a:endParaRPr>
          </a:p>
          <a:p>
            <a:pPr lvl="1" algn="just" fontAlgn="base"/>
            <a:r>
              <a:rPr lang="ru-RU" sz="2400" dirty="0" smtClean="0">
                <a:latin typeface="Times New Roman" pitchFamily="18" charset="0"/>
                <a:cs typeface="Times New Roman" pitchFamily="18" charset="0"/>
              </a:rPr>
              <a:t>впервые в отечественной нормотворческой практике закрепляет на законодательном уровне определение понятия «коррупция».</a:t>
            </a:r>
            <a:endParaRPr lang="ru-RU" sz="1800" dirty="0" smtClean="0">
              <a:latin typeface="Times New Roman" pitchFamily="18" charset="0"/>
              <a:cs typeface="Times New Roman" pitchFamily="18" charset="0"/>
            </a:endParaRPr>
          </a:p>
          <a:p>
            <a:pPr lvl="1" algn="just" fontAlgn="base"/>
            <a:r>
              <a:rPr lang="ru-RU" sz="2400" dirty="0" smtClean="0">
                <a:latin typeface="Times New Roman" pitchFamily="18" charset="0"/>
                <a:cs typeface="Times New Roman" pitchFamily="18" charset="0"/>
              </a:rPr>
              <a:t>устанавливает основные принципы противодействия коррупции, правовые и организационные основы предупреждения и борьбы с коррупцией;</a:t>
            </a:r>
            <a:endParaRPr lang="ru-RU" sz="1800" dirty="0" smtClean="0">
              <a:latin typeface="Times New Roman" pitchFamily="18" charset="0"/>
              <a:cs typeface="Times New Roman" pitchFamily="18" charset="0"/>
            </a:endParaRPr>
          </a:p>
          <a:p>
            <a:pPr lvl="1" algn="just" fontAlgn="base"/>
            <a:r>
              <a:rPr lang="ru-RU" sz="2400" dirty="0" smtClean="0">
                <a:latin typeface="Times New Roman" pitchFamily="18" charset="0"/>
                <a:cs typeface="Times New Roman" pitchFamily="18" charset="0"/>
              </a:rPr>
              <a:t>устанавливает ряд обязанностей, запретов и ограничений, направленных на противодействие коррупции, в том числе и отсутствовавших ранее в российском законодательстве, например обязанность государственных и муниципальных служащих уведомлять об обращениях в целях склонения к совершению коррупционных правонарушений.</a:t>
            </a:r>
            <a:endParaRPr lang="ru-RU" sz="18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Начало нового этапа </a:t>
            </a:r>
            <a:r>
              <a:rPr lang="ru-RU" dirty="0" err="1" smtClean="0">
                <a:latin typeface="Times New Roman" pitchFamily="18" charset="0"/>
                <a:cs typeface="Times New Roman" pitchFamily="18" charset="0"/>
              </a:rPr>
              <a:t>антикоррупционных</a:t>
            </a:r>
            <a:r>
              <a:rPr lang="ru-RU" dirty="0" smtClean="0">
                <a:latin typeface="Times New Roman" pitchFamily="18" charset="0"/>
                <a:cs typeface="Times New Roman" pitchFamily="18" charset="0"/>
              </a:rPr>
              <a:t> реформ</a:t>
            </a:r>
            <a:endParaRPr lang="ru-RU" dirty="0">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628800"/>
            <a:ext cx="8352928" cy="4900000"/>
          </a:xfrm>
        </p:spPr>
        <p:txBody>
          <a:bodyPr>
            <a:normAutofit fontScale="77500" lnSpcReduction="20000"/>
          </a:bodyPr>
          <a:lstStyle/>
          <a:p>
            <a:pPr marL="624078" lvl="0" indent="-514350" fontAlgn="base">
              <a:buFont typeface="+mj-lt"/>
              <a:buAutoNum type="arabicPeriod"/>
            </a:pPr>
            <a:r>
              <a:rPr lang="ru-RU" dirty="0" smtClean="0">
                <a:latin typeface="Times New Roman" pitchFamily="18" charset="0"/>
                <a:cs typeface="Times New Roman" pitchFamily="18" charset="0"/>
              </a:rPr>
              <a:t>Определение базовых понятий и принципов в сфере противодействия коррупции;</a:t>
            </a:r>
          </a:p>
          <a:p>
            <a:pPr marL="624078" lvl="0" indent="-514350" fontAlgn="base">
              <a:buFont typeface="+mj-lt"/>
              <a:buAutoNum type="arabicPeriod"/>
            </a:pPr>
            <a:r>
              <a:rPr lang="ru-RU" dirty="0" smtClean="0">
                <a:latin typeface="Times New Roman" pitchFamily="18" charset="0"/>
                <a:cs typeface="Times New Roman" pitchFamily="18" charset="0"/>
              </a:rPr>
              <a:t>Совершенствование подходов к планированию </a:t>
            </a:r>
            <a:r>
              <a:rPr lang="ru-RU" dirty="0" err="1" smtClean="0">
                <a:latin typeface="Times New Roman" pitchFamily="18" charset="0"/>
                <a:cs typeface="Times New Roman" pitchFamily="18" charset="0"/>
              </a:rPr>
              <a:t>антикоррупционной</a:t>
            </a:r>
            <a:r>
              <a:rPr lang="ru-RU" dirty="0" smtClean="0">
                <a:latin typeface="Times New Roman" pitchFamily="18" charset="0"/>
                <a:cs typeface="Times New Roman" pitchFamily="18" charset="0"/>
              </a:rPr>
              <a:t> политики;</a:t>
            </a:r>
          </a:p>
          <a:p>
            <a:pPr marL="624078" lvl="0" indent="-514350" fontAlgn="base">
              <a:buFont typeface="+mj-lt"/>
              <a:buAutoNum type="arabicPeriod"/>
            </a:pPr>
            <a:r>
              <a:rPr lang="ru-RU" dirty="0" smtClean="0">
                <a:latin typeface="Times New Roman" pitchFamily="18" charset="0"/>
                <a:cs typeface="Times New Roman" pitchFamily="18" charset="0"/>
              </a:rPr>
              <a:t>Совершенствование системы антикоррупционных запретов и ограничений;</a:t>
            </a:r>
          </a:p>
          <a:p>
            <a:pPr marL="624078" lvl="0" indent="-514350" fontAlgn="base">
              <a:buFont typeface="+mj-lt"/>
              <a:buAutoNum type="arabicPeriod"/>
            </a:pPr>
            <a:r>
              <a:rPr lang="ru-RU" dirty="0" smtClean="0">
                <a:latin typeface="Times New Roman" pitchFamily="18" charset="0"/>
                <a:cs typeface="Times New Roman" pitchFamily="18" charset="0"/>
              </a:rPr>
              <a:t>Совершенствование мер ответственности за коррупционные правонарушения;</a:t>
            </a:r>
          </a:p>
          <a:p>
            <a:pPr marL="624078" lvl="0" indent="-514350" fontAlgn="base">
              <a:buFont typeface="+mj-lt"/>
              <a:buAutoNum type="arabicPeriod"/>
            </a:pPr>
            <a:r>
              <a:rPr lang="ru-RU" dirty="0" smtClean="0">
                <a:latin typeface="Times New Roman" pitchFamily="18" charset="0"/>
                <a:cs typeface="Times New Roman" pitchFamily="18" charset="0"/>
              </a:rPr>
              <a:t>Совершенствование уголовного законодательства в сфере противодействия коррупции;</a:t>
            </a:r>
          </a:p>
          <a:p>
            <a:pPr marL="624078" lvl="0" indent="-514350" fontAlgn="base">
              <a:buFont typeface="+mj-lt"/>
              <a:buAutoNum type="arabicPeriod"/>
            </a:pPr>
            <a:r>
              <a:rPr lang="ru-RU" dirty="0" smtClean="0">
                <a:latin typeface="Times New Roman" pitchFamily="18" charset="0"/>
                <a:cs typeface="Times New Roman" pitchFamily="18" charset="0"/>
              </a:rPr>
              <a:t>Расширение круга применения антикоррупционных стандартов;</a:t>
            </a:r>
          </a:p>
          <a:p>
            <a:pPr marL="624078" lvl="0" indent="-514350" fontAlgn="base">
              <a:buFont typeface="+mj-lt"/>
              <a:buAutoNum type="arabicPeriod"/>
            </a:pPr>
            <a:r>
              <a:rPr lang="ru-RU" dirty="0" smtClean="0">
                <a:latin typeface="Times New Roman" pitchFamily="18" charset="0"/>
                <a:cs typeface="Times New Roman" pitchFamily="18" charset="0"/>
              </a:rPr>
              <a:t>Совершенствование мер противодействия коррупции в бизнесе;</a:t>
            </a:r>
          </a:p>
          <a:p>
            <a:pPr marL="624078" lvl="0" indent="-514350" fontAlgn="base">
              <a:buFont typeface="+mj-lt"/>
              <a:buAutoNum type="arabicPeriod"/>
            </a:pPr>
            <a:r>
              <a:rPr lang="ru-RU" dirty="0" smtClean="0">
                <a:latin typeface="Times New Roman" pitchFamily="18" charset="0"/>
                <a:cs typeface="Times New Roman" pitchFamily="18" charset="0"/>
              </a:rPr>
              <a:t>Создание системы государственных органов и их структурных подразделений, ответственных за противодействие коррупции;</a:t>
            </a:r>
          </a:p>
          <a:p>
            <a:pPr marL="624078" lvl="0" indent="-514350" fontAlgn="base">
              <a:buFont typeface="+mj-lt"/>
              <a:buAutoNum type="arabicPeriod"/>
            </a:pPr>
            <a:r>
              <a:rPr lang="ru-RU" dirty="0" smtClean="0">
                <a:latin typeface="Times New Roman" pitchFamily="18" charset="0"/>
                <a:cs typeface="Times New Roman" pitchFamily="18" charset="0"/>
              </a:rPr>
              <a:t>Международное взаимодействие.</a:t>
            </a:r>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Основные направления </a:t>
            </a:r>
            <a:r>
              <a:rPr lang="ru-RU" dirty="0" err="1" smtClean="0">
                <a:latin typeface="Times New Roman" pitchFamily="18" charset="0"/>
                <a:cs typeface="Times New Roman" pitchFamily="18" charset="0"/>
              </a:rPr>
              <a:t>антикоррупционной</a:t>
            </a:r>
            <a:r>
              <a:rPr lang="ru-RU" dirty="0" smtClean="0">
                <a:latin typeface="Times New Roman" pitchFamily="18" charset="0"/>
                <a:cs typeface="Times New Roman" pitchFamily="18" charset="0"/>
              </a:rPr>
              <a:t> политики</a:t>
            </a:r>
            <a:endParaRPr lang="ru-RU" dirty="0">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11560" y="1916832"/>
            <a:ext cx="8229600" cy="3096344"/>
          </a:xfrm>
        </p:spPr>
        <p:style>
          <a:lnRef idx="2">
            <a:schemeClr val="accent1"/>
          </a:lnRef>
          <a:fillRef idx="1">
            <a:schemeClr val="lt1"/>
          </a:fillRef>
          <a:effectRef idx="0">
            <a:schemeClr val="accent1"/>
          </a:effectRef>
          <a:fontRef idx="minor">
            <a:schemeClr val="dk1"/>
          </a:fontRef>
        </p:style>
        <p:txBody>
          <a:bodyPr/>
          <a:lstStyle/>
          <a:p>
            <a:pPr algn="just">
              <a:buNone/>
            </a:pPr>
            <a:r>
              <a:rPr lang="ru-RU" dirty="0" smtClean="0">
                <a:latin typeface="Times New Roman" pitchFamily="18" charset="0"/>
                <a:cs typeface="Times New Roman" pitchFamily="18" charset="0"/>
              </a:rPr>
              <a:t>   Данными направлениями российская </a:t>
            </a:r>
            <a:r>
              <a:rPr lang="ru-RU" dirty="0" err="1" smtClean="0">
                <a:latin typeface="Times New Roman" pitchFamily="18" charset="0"/>
                <a:cs typeface="Times New Roman" pitchFamily="18" charset="0"/>
              </a:rPr>
              <a:t>антикоррупционная</a:t>
            </a:r>
            <a:r>
              <a:rPr lang="ru-RU" dirty="0" smtClean="0">
                <a:latin typeface="Times New Roman" pitchFamily="18" charset="0"/>
                <a:cs typeface="Times New Roman" pitchFamily="18" charset="0"/>
              </a:rPr>
              <a:t> политика не исчерпывается. Важнейшее значение имеют такие темы как </a:t>
            </a:r>
            <a:r>
              <a:rPr lang="ru-RU" dirty="0" err="1" smtClean="0">
                <a:latin typeface="Times New Roman" pitchFamily="18" charset="0"/>
                <a:cs typeface="Times New Roman" pitchFamily="18" charset="0"/>
              </a:rPr>
              <a:t>антикоррупционная</a:t>
            </a:r>
            <a:r>
              <a:rPr lang="ru-RU" dirty="0" smtClean="0">
                <a:latin typeface="Times New Roman" pitchFamily="18" charset="0"/>
                <a:cs typeface="Times New Roman" pitchFamily="18" charset="0"/>
              </a:rPr>
              <a:t> экспертиза законодательства, противодействие неправомерному использованию компаний, в том числе в оффшорных юрисдикциях и т.д.</a:t>
            </a:r>
          </a:p>
          <a:p>
            <a:endParaRPr lang="ru-RU" dirty="0"/>
          </a:p>
        </p:txBody>
      </p:sp>
      <p:sp>
        <p:nvSpPr>
          <p:cNvPr id="4" name="Заголовок 2"/>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Основные направления </a:t>
            </a:r>
            <a:r>
              <a:rPr lang="ru-RU" dirty="0" err="1" smtClean="0">
                <a:latin typeface="Times New Roman" pitchFamily="18" charset="0"/>
                <a:cs typeface="Times New Roman" pitchFamily="18" charset="0"/>
              </a:rPr>
              <a:t>антикоррупционной</a:t>
            </a:r>
            <a:r>
              <a:rPr lang="ru-RU" dirty="0" smtClean="0">
                <a:latin typeface="Times New Roman" pitchFamily="18" charset="0"/>
                <a:cs typeface="Times New Roman" pitchFamily="18" charset="0"/>
              </a:rPr>
              <a:t> политики</a:t>
            </a:r>
            <a:endParaRPr lang="ru-RU" dirty="0">
              <a:latin typeface="Times New Roman" pitchFamily="18" charset="0"/>
              <a:cs typeface="Times New Roman" pitchFamily="18" charset="0"/>
            </a:endParaRPr>
          </a:p>
        </p:txBody>
      </p:sp>
    </p:spTree>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8" y="1628800"/>
            <a:ext cx="8435280" cy="4525963"/>
          </a:xfrm>
        </p:spPr>
        <p:txBody>
          <a:bodyPr>
            <a:normAutofit fontScale="85000" lnSpcReduction="20000"/>
          </a:bodyPr>
          <a:lstStyle/>
          <a:p>
            <a:pPr algn="just">
              <a:buNone/>
            </a:pPr>
            <a:r>
              <a:rPr lang="ru-RU" dirty="0" smtClean="0"/>
              <a:t>   </a:t>
            </a:r>
            <a:r>
              <a:rPr lang="ru-RU" dirty="0" smtClean="0">
                <a:latin typeface="Times New Roman" pitchFamily="18" charset="0"/>
                <a:cs typeface="Times New Roman" pitchFamily="18" charset="0"/>
              </a:rPr>
              <a:t>В соответствии с ФЗ «О противодействии коррупции» </a:t>
            </a:r>
            <a:r>
              <a:rPr lang="ru-RU" b="1" dirty="0" smtClean="0">
                <a:latin typeface="Times New Roman" pitchFamily="18" charset="0"/>
                <a:cs typeface="Times New Roman" pitchFamily="18" charset="0"/>
              </a:rPr>
              <a:t>под коррупцией понимаются:</a:t>
            </a: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а) злоупотребление 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a:t>
            </a:r>
            <a:r>
              <a:rPr lang="ru-RU" b="1" dirty="0" smtClean="0">
                <a:latin typeface="Times New Roman" pitchFamily="18" charset="0"/>
                <a:cs typeface="Times New Roman" pitchFamily="18" charset="0"/>
              </a:rPr>
              <a:t>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a:t>
            </a:r>
            <a:r>
              <a:rPr lang="ru-RU" dirty="0" smtClean="0">
                <a:latin typeface="Times New Roman" pitchFamily="18" charset="0"/>
                <a:cs typeface="Times New Roman" pitchFamily="18" charset="0"/>
              </a:rPr>
              <a:t>либо незаконное предоставление такой выгоды указанному лицу другими физическими лицами;</a:t>
            </a:r>
          </a:p>
          <a:p>
            <a:pPr algn="just"/>
            <a:r>
              <a:rPr lang="ru-RU" dirty="0" smtClean="0">
                <a:latin typeface="Times New Roman" pitchFamily="18" charset="0"/>
                <a:cs typeface="Times New Roman" pitchFamily="18" charset="0"/>
              </a:rPr>
              <a:t>б) совершение деяний, указанных в подпункте "а" настоящего пункта, от имени или в интересах</a:t>
            </a:r>
          </a:p>
          <a:p>
            <a:pPr algn="just"/>
            <a:r>
              <a:rPr lang="ru-RU" dirty="0" smtClean="0">
                <a:latin typeface="Times New Roman" pitchFamily="18" charset="0"/>
                <a:cs typeface="Times New Roman" pitchFamily="18" charset="0"/>
              </a:rPr>
              <a:t>юридического лица.</a:t>
            </a:r>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Определение базовых понятий и принципов: «коррупция»</a:t>
            </a:r>
            <a:endParaRPr lang="ru-RU" dirty="0">
              <a:latin typeface="Times New Roman" pitchFamily="18" charset="0"/>
              <a:cs typeface="Times New Roman" pitchFamily="18" charset="0"/>
            </a:endParaRPr>
          </a:p>
        </p:txBody>
      </p:sp>
    </p:spTree>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11560" y="1556792"/>
            <a:ext cx="8229600" cy="4539959"/>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buNone/>
            </a:pPr>
            <a:r>
              <a:rPr lang="ru-RU" b="1" i="1" dirty="0" smtClean="0"/>
              <a:t>   </a:t>
            </a:r>
            <a:r>
              <a:rPr lang="ru-RU" sz="3200" b="1" i="1" dirty="0" smtClean="0">
                <a:latin typeface="Times New Roman" pitchFamily="18" charset="0"/>
                <a:cs typeface="Times New Roman" pitchFamily="18" charset="0"/>
              </a:rPr>
              <a:t>На что следует обратить внимание:</a:t>
            </a:r>
            <a:endParaRPr lang="ru-RU" sz="3200" dirty="0" smtClean="0">
              <a:latin typeface="Times New Roman" pitchFamily="18" charset="0"/>
              <a:cs typeface="Times New Roman" pitchFamily="18" charset="0"/>
            </a:endParaRPr>
          </a:p>
          <a:p>
            <a:pPr lvl="0" fontAlgn="base"/>
            <a:r>
              <a:rPr lang="ru-RU" sz="2900" dirty="0" smtClean="0">
                <a:latin typeface="Times New Roman" pitchFamily="18" charset="0"/>
                <a:cs typeface="Times New Roman" pitchFamily="18" charset="0"/>
              </a:rPr>
              <a:t>Российский подход предполагает, что целью коррупционных преступлений может быть только </a:t>
            </a:r>
            <a:r>
              <a:rPr lang="ru-RU" sz="2900" b="1" dirty="0" smtClean="0">
                <a:latin typeface="Times New Roman" pitchFamily="18" charset="0"/>
                <a:cs typeface="Times New Roman" pitchFamily="18" charset="0"/>
              </a:rPr>
              <a:t>выгода имущественного характера. </a:t>
            </a:r>
            <a:r>
              <a:rPr lang="ru-RU" sz="2900" dirty="0" smtClean="0">
                <a:latin typeface="Times New Roman" pitchFamily="18" charset="0"/>
                <a:cs typeface="Times New Roman" pitchFamily="18" charset="0"/>
              </a:rPr>
              <a:t>Действия, направленные на получение неимущественной выгоды не подпадают под определение коррупции, закрепленное в 273ФЗ;</a:t>
            </a:r>
          </a:p>
          <a:p>
            <a:pPr lvl="0" fontAlgn="base"/>
            <a:r>
              <a:rPr lang="ru-RU" sz="2900" dirty="0" smtClean="0">
                <a:latin typeface="Times New Roman" pitchFamily="18" charset="0"/>
                <a:cs typeface="Times New Roman" pitchFamily="18" charset="0"/>
              </a:rPr>
              <a:t>Коррупцией считаются определенные действия, направленные на получение имущественной выгоды </a:t>
            </a:r>
            <a:r>
              <a:rPr lang="ru-RU" sz="2900" b="1" dirty="0" smtClean="0">
                <a:latin typeface="Times New Roman" pitchFamily="18" charset="0"/>
                <a:cs typeface="Times New Roman" pitchFamily="18" charset="0"/>
              </a:rPr>
              <a:t>не только для себя, но и для третьих лиц. </a:t>
            </a:r>
            <a:r>
              <a:rPr lang="ru-RU" sz="2900" dirty="0" smtClean="0">
                <a:latin typeface="Times New Roman" pitchFamily="18" charset="0"/>
                <a:cs typeface="Times New Roman" pitchFamily="18" charset="0"/>
              </a:rPr>
              <a:t>При этом круг третьих лиц не ограничен и не сводится, например, только к близким родственникам;</a:t>
            </a:r>
          </a:p>
          <a:p>
            <a:pPr lvl="0" fontAlgn="base"/>
            <a:r>
              <a:rPr lang="ru-RU" sz="2900" dirty="0" smtClean="0">
                <a:latin typeface="Times New Roman" pitchFamily="18" charset="0"/>
                <a:cs typeface="Times New Roman" pitchFamily="18" charset="0"/>
              </a:rPr>
              <a:t>Деяния, признаваемые коррупцией в соответствии с 273-ФЗ, могут быть совершены </a:t>
            </a:r>
            <a:r>
              <a:rPr lang="ru-RU" sz="2900" b="1" dirty="0" smtClean="0">
                <a:latin typeface="Times New Roman" pitchFamily="18" charset="0"/>
                <a:cs typeface="Times New Roman" pitchFamily="18" charset="0"/>
              </a:rPr>
              <a:t>любым физическим лицом, а не только должностным лицом</a:t>
            </a:r>
            <a:r>
              <a:rPr lang="ru-RU" sz="2900" dirty="0" smtClean="0">
                <a:latin typeface="Times New Roman" pitchFamily="18" charset="0"/>
                <a:cs typeface="Times New Roman" pitchFamily="18" charset="0"/>
              </a:rPr>
              <a:t>, в отличие от получения и дачи взятки и значительной части иных преступлений коррупционной направленности.</a:t>
            </a:r>
          </a:p>
          <a:p>
            <a:endParaRPr lang="ru-RU" dirty="0"/>
          </a:p>
        </p:txBody>
      </p:sp>
      <p:sp>
        <p:nvSpPr>
          <p:cNvPr id="4" name="Заголовок 2"/>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Определение базовых понятий и принципов: «коррупция»</a:t>
            </a:r>
            <a:endParaRPr lang="ru-RU" dirty="0">
              <a:latin typeface="Times New Roman" pitchFamily="18" charset="0"/>
              <a:cs typeface="Times New Roman" pitchFamily="18" charset="0"/>
            </a:endParaRPr>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844824"/>
            <a:ext cx="8229600" cy="4525963"/>
          </a:xfrm>
        </p:spPr>
        <p:txBody>
          <a:bodyPr>
            <a:normAutofit/>
          </a:bodyPr>
          <a:lstStyle/>
          <a:p>
            <a:pPr algn="just" fontAlgn="base"/>
            <a:r>
              <a:rPr lang="ru-RU" sz="2800" dirty="0" smtClean="0"/>
              <a:t> </a:t>
            </a:r>
            <a:r>
              <a:rPr lang="ru-RU" sz="2400" dirty="0" smtClean="0">
                <a:latin typeface="Times New Roman" pitchFamily="18" charset="0"/>
                <a:cs typeface="Times New Roman" pitchFamily="18" charset="0"/>
              </a:rPr>
              <a:t>имеет латентный характер (4-5% случаев коррупции обнаруживается и расследуется);</a:t>
            </a:r>
          </a:p>
          <a:p>
            <a:pPr algn="just" fontAlgn="base"/>
            <a:r>
              <a:rPr lang="ru-RU" sz="2400" dirty="0" smtClean="0">
                <a:latin typeface="Times New Roman" pitchFamily="18" charset="0"/>
                <a:cs typeface="Times New Roman" pitchFamily="18" charset="0"/>
              </a:rPr>
              <a:t>   негативно влияет на экономику и уровень жизни (ежегодный объем взяток составляет 2% от мирового ВВП или  два триллиона долларов). России ежегодный ущерб от коррупционных преступлений составляет 40 млрд. рублей.</a:t>
            </a:r>
            <a:endParaRPr lang="ru-RU" sz="2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Autofit/>
          </a:bodyPr>
          <a:lstStyle/>
          <a:p>
            <a:pPr algn="ctr"/>
            <a:r>
              <a:rPr lang="ru-RU" sz="4000" dirty="0" smtClean="0">
                <a:latin typeface="Times New Roman" pitchFamily="18" charset="0"/>
                <a:cs typeface="Times New Roman" pitchFamily="18" charset="0"/>
              </a:rPr>
              <a:t>Общественная опасность коррупции</a:t>
            </a:r>
            <a:endParaRPr lang="ru-RU" sz="4000" dirty="0">
              <a:latin typeface="Times New Roman" pitchFamily="18" charset="0"/>
              <a:cs typeface="Times New Roman" pitchFamily="18" charset="0"/>
            </a:endParaRPr>
          </a:p>
        </p:txBody>
      </p:sp>
    </p:spTree>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700808"/>
            <a:ext cx="8229600" cy="4525963"/>
          </a:xfrm>
        </p:spPr>
        <p:txBody>
          <a:bodyPr>
            <a:normAutofit/>
          </a:bodyPr>
          <a:lstStyle/>
          <a:p>
            <a:pPr algn="just"/>
            <a:r>
              <a:rPr lang="ru-RU" dirty="0" smtClean="0">
                <a:latin typeface="Times New Roman" pitchFamily="18" charset="0"/>
                <a:cs typeface="Times New Roman" pitchFamily="18" charset="0"/>
              </a:rPr>
              <a:t>В соответствии с ФЗ от 05.10.2015 </a:t>
            </a:r>
            <a:r>
              <a:rPr lang="en-US" dirty="0" smtClean="0">
                <a:latin typeface="Times New Roman" pitchFamily="18" charset="0"/>
                <a:cs typeface="Times New Roman" pitchFamily="18" charset="0"/>
              </a:rPr>
              <a:t>N </a:t>
            </a:r>
            <a:r>
              <a:rPr lang="ru-RU" dirty="0" smtClean="0">
                <a:latin typeface="Times New Roman" pitchFamily="18" charset="0"/>
                <a:cs typeface="Times New Roman" pitchFamily="18" charset="0"/>
              </a:rPr>
              <a:t>285-ФЗ:</a:t>
            </a:r>
          </a:p>
          <a:p>
            <a:pPr lvl="0" algn="just" fontAlgn="base"/>
            <a:r>
              <a:rPr lang="ru-RU" sz="2400" dirty="0" smtClean="0">
                <a:solidFill>
                  <a:srgbClr val="FF0000"/>
                </a:solidFill>
                <a:latin typeface="Times New Roman" pitchFamily="18" charset="0"/>
                <a:cs typeface="Times New Roman" pitchFamily="18" charset="0"/>
              </a:rPr>
              <a:t>Под </a:t>
            </a:r>
            <a:r>
              <a:rPr lang="ru-RU" sz="2400" i="1" dirty="0" smtClean="0">
                <a:solidFill>
                  <a:srgbClr val="FF0000"/>
                </a:solidFill>
                <a:latin typeface="Times New Roman" pitchFamily="18" charset="0"/>
                <a:cs typeface="Times New Roman" pitchFamily="18" charset="0"/>
              </a:rPr>
              <a:t>конфликтом интересов </a:t>
            </a:r>
            <a:r>
              <a:rPr lang="ru-RU" sz="2400" b="1" i="1" dirty="0" smtClean="0">
                <a:latin typeface="Times New Roman" pitchFamily="18" charset="0"/>
                <a:cs typeface="Times New Roman" pitchFamily="18" charset="0"/>
              </a:rPr>
              <a:t>в настоящем Федеральном законе понимается ситуация, при которой личная заинтересованность (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endParaRPr lang="ru-RU" sz="2400" b="1" dirty="0"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a:noAutofit/>
          </a:bodyPr>
          <a:lstStyle/>
          <a:p>
            <a:pPr algn="ctr"/>
            <a:r>
              <a:rPr lang="ru-RU" sz="3600" dirty="0" smtClean="0">
                <a:latin typeface="Times New Roman" panose="02020603050405020304" pitchFamily="18" charset="0"/>
                <a:cs typeface="Times New Roman" panose="02020603050405020304" pitchFamily="18" charset="0"/>
              </a:rPr>
              <a:t>Определение базовых понятий и принципов: «конфликт интересов»</a:t>
            </a:r>
            <a:endParaRPr lang="ru-RU" sz="3600" dirty="0">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700808"/>
            <a:ext cx="8229600" cy="4525963"/>
          </a:xfrm>
        </p:spPr>
        <p:txBody>
          <a:bodyPr>
            <a:normAutofit lnSpcReduction="10000"/>
          </a:bodyPr>
          <a:lstStyle/>
          <a:p>
            <a:pPr algn="just"/>
            <a:r>
              <a:rPr lang="ru-RU" dirty="0" smtClean="0">
                <a:latin typeface="Times New Roman" pitchFamily="18" charset="0"/>
                <a:cs typeface="Times New Roman" pitchFamily="18" charset="0"/>
              </a:rPr>
              <a:t>В соответствии с ФЗ от 05.10.2015 </a:t>
            </a:r>
            <a:r>
              <a:rPr lang="en-US" dirty="0" smtClean="0">
                <a:latin typeface="Times New Roman" pitchFamily="18" charset="0"/>
                <a:cs typeface="Times New Roman" pitchFamily="18" charset="0"/>
              </a:rPr>
              <a:t>N 285</a:t>
            </a:r>
            <a:r>
              <a:rPr lang="ru-RU" dirty="0" smtClean="0">
                <a:latin typeface="Times New Roman" pitchFamily="18" charset="0"/>
                <a:cs typeface="Times New Roman" pitchFamily="18" charset="0"/>
              </a:rPr>
              <a:t>-ФЗ</a:t>
            </a:r>
          </a:p>
          <a:p>
            <a:pPr lvl="0" algn="just" fontAlgn="base"/>
            <a:r>
              <a:rPr lang="ru-RU" sz="2400" dirty="0" smtClean="0">
                <a:solidFill>
                  <a:srgbClr val="FF0000"/>
                </a:solidFill>
                <a:latin typeface="Times New Roman" pitchFamily="18" charset="0"/>
                <a:cs typeface="Times New Roman" pitchFamily="18" charset="0"/>
              </a:rPr>
              <a:t>Под</a:t>
            </a:r>
            <a:r>
              <a:rPr lang="ru-RU" sz="2400" dirty="0" smtClean="0">
                <a:latin typeface="Times New Roman" pitchFamily="18" charset="0"/>
                <a:cs typeface="Times New Roman" pitchFamily="18" charset="0"/>
              </a:rPr>
              <a:t> </a:t>
            </a:r>
            <a:r>
              <a:rPr lang="ru-RU" sz="2400" i="1" dirty="0" smtClean="0">
                <a:solidFill>
                  <a:srgbClr val="FF0000"/>
                </a:solidFill>
                <a:latin typeface="Times New Roman" pitchFamily="18" charset="0"/>
                <a:cs typeface="Times New Roman" pitchFamily="18" charset="0"/>
              </a:rPr>
              <a:t>личной заинтересованностью </a:t>
            </a:r>
            <a:r>
              <a:rPr lang="ru-RU" sz="2400" b="1" i="1" dirty="0" smtClean="0">
                <a:latin typeface="Times New Roman" pitchFamily="18" charset="0"/>
                <a:cs typeface="Times New Roman" pitchFamily="18" charset="0"/>
              </a:rPr>
              <a:t>понимается возможность получения доходов в виде денег, иного имущества, в том числе имущественного характера, результатов выполненных работ или каких-либо выгод ( преимуществ) лицом, указанным в части 1 настоящей статьи, и (или) также братьями, сестрами, родителями, детьми супругов и супругами детей), гражданами или организациями, с которыми лицо, указанное в части 1 настоящей статьи, и )или) лица, состоящее с ним в близком родстве или свойстве, связаны имущественными или иными близкими отношениями.</a:t>
            </a:r>
            <a:endParaRPr lang="ru-RU" sz="2400" b="1"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Autofit/>
          </a:bodyPr>
          <a:lstStyle/>
          <a:p>
            <a:pPr algn="ctr"/>
            <a:r>
              <a:rPr lang="ru-RU" sz="3600" dirty="0" smtClean="0">
                <a:latin typeface="Times New Roman" panose="02020603050405020304" pitchFamily="18" charset="0"/>
                <a:cs typeface="Times New Roman" panose="02020603050405020304" pitchFamily="18" charset="0"/>
              </a:rPr>
              <a:t>Определение базовых понятий и принципов: «конфликт интересов»</a:t>
            </a:r>
            <a:endParaRPr lang="ru-RU" sz="3600" dirty="0">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916832"/>
            <a:ext cx="8301608" cy="3240359"/>
          </a:xfrm>
        </p:spPr>
        <p:style>
          <a:lnRef idx="2">
            <a:schemeClr val="accent1"/>
          </a:lnRef>
          <a:fillRef idx="1">
            <a:schemeClr val="lt1"/>
          </a:fillRef>
          <a:effectRef idx="0">
            <a:schemeClr val="accent1"/>
          </a:effectRef>
          <a:fontRef idx="minor">
            <a:schemeClr val="dk1"/>
          </a:fontRef>
        </p:style>
        <p:txBody>
          <a:bodyPr>
            <a:normAutofit/>
          </a:bodyPr>
          <a:lstStyle/>
          <a:p>
            <a:pPr algn="just">
              <a:buNone/>
            </a:pPr>
            <a:r>
              <a:rPr lang="ru-RU" dirty="0" smtClean="0"/>
              <a:t>  </a:t>
            </a:r>
            <a:r>
              <a:rPr lang="ru-RU" dirty="0" smtClean="0">
                <a:latin typeface="Times New Roman" pitchFamily="18" charset="0"/>
                <a:cs typeface="Times New Roman" pitchFamily="18" charset="0"/>
              </a:rPr>
              <a:t>Концепция конфликта интересов является сравнительно новой для российского законодательства – ей всего лишь чуть больше 10 лет. Дискуссии о том, каким должно быть определение конфликта интересов применительно к государственной службе активно ведутся и по сей день.</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Autofit/>
          </a:bodyPr>
          <a:lstStyle/>
          <a:p>
            <a:pPr algn="ctr"/>
            <a:r>
              <a:rPr lang="ru-RU" sz="3600" dirty="0" smtClean="0">
                <a:latin typeface="Times New Roman" panose="02020603050405020304" pitchFamily="18" charset="0"/>
                <a:cs typeface="Times New Roman" panose="02020603050405020304" pitchFamily="18" charset="0"/>
              </a:rPr>
              <a:t>Определение базовых понятий и принципов: «конфликт интересов»</a:t>
            </a:r>
            <a:endParaRPr lang="ru-RU" sz="3600" dirty="0">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772816"/>
            <a:ext cx="8229600" cy="1443616"/>
          </a:xfrm>
        </p:spPr>
        <p:txBody>
          <a:bodyPr/>
          <a:lstStyle/>
          <a:p>
            <a:pPr marL="109728" indent="0" algn="just">
              <a:buNone/>
            </a:pPr>
            <a:r>
              <a:rPr lang="ru-RU" dirty="0">
                <a:latin typeface="Times New Roman" panose="02020603050405020304" pitchFamily="18" charset="0"/>
                <a:cs typeface="Times New Roman" panose="02020603050405020304" pitchFamily="18" charset="0"/>
              </a:rPr>
              <a:t>2010 – меняется подход к планированию и организации реформ в </a:t>
            </a:r>
            <a:r>
              <a:rPr lang="ru-RU" dirty="0" smtClean="0">
                <a:latin typeface="Times New Roman" panose="02020603050405020304" pitchFamily="18" charset="0"/>
                <a:cs typeface="Times New Roman" panose="02020603050405020304" pitchFamily="18" charset="0"/>
              </a:rPr>
              <a:t>сфере противодействия коррупции</a:t>
            </a: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Autofit/>
          </a:bodyPr>
          <a:lstStyle/>
          <a:p>
            <a:pPr algn="ctr"/>
            <a:r>
              <a:rPr lang="ru-RU" sz="3600" dirty="0" smtClean="0">
                <a:latin typeface="Times New Roman" pitchFamily="18" charset="0"/>
                <a:cs typeface="Times New Roman" pitchFamily="18" charset="0"/>
              </a:rPr>
              <a:t>Изменение подходов к планированию </a:t>
            </a:r>
            <a:r>
              <a:rPr lang="ru-RU" sz="3600" dirty="0" err="1" smtClean="0">
                <a:latin typeface="Times New Roman" pitchFamily="18" charset="0"/>
                <a:cs typeface="Times New Roman" pitchFamily="18" charset="0"/>
              </a:rPr>
              <a:t>антикоррупционной</a:t>
            </a:r>
            <a:r>
              <a:rPr lang="ru-RU" sz="3600" dirty="0" smtClean="0">
                <a:latin typeface="Times New Roman" pitchFamily="18" charset="0"/>
                <a:cs typeface="Times New Roman" pitchFamily="18" charset="0"/>
              </a:rPr>
              <a:t> политики</a:t>
            </a:r>
            <a:endParaRPr lang="ru-RU" sz="3600" dirty="0">
              <a:latin typeface="Times New Roman" pitchFamily="18" charset="0"/>
              <a:cs typeface="Times New Roman" pitchFamily="18" charset="0"/>
            </a:endParaRPr>
          </a:p>
        </p:txBody>
      </p:sp>
      <p:sp>
        <p:nvSpPr>
          <p:cNvPr id="4" name="Содержимое 1"/>
          <p:cNvSpPr txBox="1">
            <a:spLocks/>
          </p:cNvSpPr>
          <p:nvPr/>
        </p:nvSpPr>
        <p:spPr>
          <a:xfrm>
            <a:off x="457200" y="3571610"/>
            <a:ext cx="8229600" cy="2161646"/>
          </a:xfrm>
          <a:prstGeom prst="rect">
            <a:avLst/>
          </a:prstGeom>
        </p:spPr>
        <p:style>
          <a:lnRef idx="2">
            <a:schemeClr val="accent1"/>
          </a:lnRef>
          <a:fillRef idx="1">
            <a:schemeClr val="lt1"/>
          </a:fillRef>
          <a:effectRef idx="0">
            <a:schemeClr val="accent1"/>
          </a:effectRef>
          <a:fontRef idx="minor">
            <a:schemeClr val="dk1"/>
          </a:fontRef>
        </p:style>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a:buNone/>
            </a:pPr>
            <a:r>
              <a:rPr lang="ru-RU" dirty="0">
                <a:latin typeface="Times New Roman" panose="02020603050405020304" pitchFamily="18" charset="0"/>
                <a:cs typeface="Times New Roman" panose="02020603050405020304" pitchFamily="18" charset="0"/>
              </a:rPr>
              <a:t>До 2010 года планирование в сфере антикоррупционной политики не применялось. Несмотря на то, что реализовывалось значительное число мероприятий в сфере противодействия коррупции, системный подход </a:t>
            </a:r>
            <a:r>
              <a:rPr lang="ru-RU" dirty="0" smtClean="0">
                <a:latin typeface="Times New Roman" panose="02020603050405020304" pitchFamily="18" charset="0"/>
                <a:cs typeface="Times New Roman" panose="02020603050405020304" pitchFamily="18" charset="0"/>
              </a:rPr>
              <a:t>отсутствовал</a:t>
            </a:r>
            <a:endParaRPr lang="ru-RU" dirty="0">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628800"/>
            <a:ext cx="8229600" cy="4752528"/>
          </a:xfrm>
        </p:spPr>
        <p:txBody>
          <a:bodyPr>
            <a:normAutofit fontScale="77500" lnSpcReduction="20000"/>
          </a:bodyPr>
          <a:lstStyle/>
          <a:p>
            <a:pPr algn="just"/>
            <a:r>
              <a:rPr lang="ru-RU" dirty="0" smtClean="0">
                <a:latin typeface="Times New Roman" panose="02020603050405020304" pitchFamily="18" charset="0"/>
                <a:cs typeface="Times New Roman" panose="02020603050405020304" pitchFamily="18" charset="0"/>
              </a:rPr>
              <a:t>Национальная </a:t>
            </a:r>
            <a:r>
              <a:rPr lang="ru-RU" dirty="0">
                <a:latin typeface="Times New Roman" panose="02020603050405020304" pitchFamily="18" charset="0"/>
                <a:cs typeface="Times New Roman" panose="02020603050405020304" pitchFamily="18" charset="0"/>
              </a:rPr>
              <a:t>стратегия противодействия коррупции утверждена Указом Президента РФ от 13 апреля 2010 г. № 460 и действует по сей </a:t>
            </a:r>
            <a:r>
              <a:rPr lang="ru-RU" dirty="0" smtClean="0">
                <a:latin typeface="Times New Roman" panose="02020603050405020304" pitchFamily="18" charset="0"/>
                <a:cs typeface="Times New Roman" panose="02020603050405020304" pitchFamily="18" charset="0"/>
              </a:rPr>
              <a:t>день</a:t>
            </a:r>
            <a:endParaRPr lang="ru-RU" dirty="0">
              <a:latin typeface="Times New Roman" panose="02020603050405020304" pitchFamily="18" charset="0"/>
              <a:cs typeface="Times New Roman" panose="02020603050405020304" pitchFamily="18" charset="0"/>
            </a:endParaRPr>
          </a:p>
          <a:p>
            <a:pPr marL="109728" indent="0" algn="just">
              <a:buNone/>
            </a:pPr>
            <a:r>
              <a:rPr lang="ru-RU" dirty="0" smtClean="0">
                <a:latin typeface="Times New Roman" panose="02020603050405020304" pitchFamily="18" charset="0"/>
                <a:cs typeface="Times New Roman" panose="02020603050405020304" pitchFamily="18" charset="0"/>
              </a:rPr>
              <a:t>Национальная </a:t>
            </a:r>
            <a:r>
              <a:rPr lang="ru-RU" dirty="0">
                <a:latin typeface="Times New Roman" panose="02020603050405020304" pitchFamily="18" charset="0"/>
                <a:cs typeface="Times New Roman" panose="02020603050405020304" pitchFamily="18" charset="0"/>
              </a:rPr>
              <a:t>стратегия закрепляет долгосрочные цели, задачи и направления антикоррупционной политики, а также базовые механизмы ее </a:t>
            </a:r>
            <a:r>
              <a:rPr lang="ru-RU" dirty="0" smtClean="0">
                <a:latin typeface="Times New Roman" panose="02020603050405020304" pitchFamily="18" charset="0"/>
                <a:cs typeface="Times New Roman" panose="02020603050405020304" pitchFamily="18" charset="0"/>
              </a:rPr>
              <a:t>реализации</a:t>
            </a:r>
            <a:endParaRPr lang="ru-RU"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Первый </a:t>
            </a:r>
            <a:r>
              <a:rPr lang="ru-RU" dirty="0">
                <a:latin typeface="Times New Roman" panose="02020603050405020304" pitchFamily="18" charset="0"/>
                <a:cs typeface="Times New Roman" panose="02020603050405020304" pitchFamily="18" charset="0"/>
              </a:rPr>
              <a:t>Национальный план противодействия коррупции утвержден тем же Указом Президента РФ от 13 апреля 2010 г. № </a:t>
            </a:r>
            <a:r>
              <a:rPr lang="ru-RU" dirty="0" smtClean="0">
                <a:latin typeface="Times New Roman" panose="02020603050405020304" pitchFamily="18" charset="0"/>
                <a:cs typeface="Times New Roman" panose="02020603050405020304" pitchFamily="18" charset="0"/>
              </a:rPr>
              <a:t>460</a:t>
            </a:r>
            <a:endParaRPr lang="ru-RU" dirty="0">
              <a:latin typeface="Times New Roman" panose="02020603050405020304" pitchFamily="18" charset="0"/>
              <a:cs typeface="Times New Roman" panose="02020603050405020304" pitchFamily="18" charset="0"/>
            </a:endParaRPr>
          </a:p>
          <a:p>
            <a:pPr marL="109728" indent="0" algn="just">
              <a:buNone/>
            </a:pP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данный момент реализуется Национальный план противодействия коррупции на </a:t>
            </a:r>
            <a:r>
              <a:rPr lang="ru-RU" dirty="0" smtClean="0">
                <a:latin typeface="Times New Roman" panose="02020603050405020304" pitchFamily="18" charset="0"/>
                <a:cs typeface="Times New Roman" panose="02020603050405020304" pitchFamily="18" charset="0"/>
              </a:rPr>
              <a:t>201</a:t>
            </a:r>
            <a:r>
              <a:rPr lang="en-US" dirty="0" smtClean="0">
                <a:latin typeface="Times New Roman" panose="02020603050405020304" pitchFamily="18" charset="0"/>
                <a:cs typeface="Times New Roman" panose="02020603050405020304" pitchFamily="18" charset="0"/>
              </a:rPr>
              <a:t>6</a:t>
            </a:r>
            <a:r>
              <a:rPr lang="ru-RU" dirty="0" smtClean="0">
                <a:latin typeface="Times New Roman" panose="02020603050405020304" pitchFamily="18" charset="0"/>
                <a:cs typeface="Times New Roman" panose="02020603050405020304" pitchFamily="18" charset="0"/>
              </a:rPr>
              <a:t>-201</a:t>
            </a:r>
            <a:r>
              <a:rPr lang="en-US" dirty="0" smtClean="0">
                <a:latin typeface="Times New Roman" panose="02020603050405020304" pitchFamily="18" charset="0"/>
                <a:cs typeface="Times New Roman" panose="02020603050405020304" pitchFamily="18" charset="0"/>
              </a:rPr>
              <a:t>7</a:t>
            </a:r>
            <a:r>
              <a:rPr lang="ru-RU" dirty="0" smtClean="0">
                <a:latin typeface="Times New Roman" panose="02020603050405020304" pitchFamily="18" charset="0"/>
                <a:cs typeface="Times New Roman" panose="02020603050405020304" pitchFamily="18" charset="0"/>
              </a:rPr>
              <a:t> годы, </a:t>
            </a:r>
            <a:r>
              <a:rPr lang="ru-RU" dirty="0">
                <a:latin typeface="Times New Roman" panose="02020603050405020304" pitchFamily="18" charset="0"/>
                <a:cs typeface="Times New Roman" panose="02020603050405020304" pitchFamily="18" charset="0"/>
              </a:rPr>
              <a:t>утвержденный Указом Президента РФ от </a:t>
            </a:r>
            <a:r>
              <a:rPr lang="ru-RU" dirty="0" smtClean="0">
                <a:latin typeface="Times New Roman" panose="02020603050405020304" pitchFamily="18" charset="0"/>
                <a:cs typeface="Times New Roman" panose="02020603050405020304" pitchFamily="18" charset="0"/>
              </a:rPr>
              <a:t>1.04.2016 </a:t>
            </a:r>
            <a:r>
              <a:rPr lang="ru-RU" dirty="0">
                <a:latin typeface="Times New Roman" panose="02020603050405020304" pitchFamily="18" charset="0"/>
                <a:cs typeface="Times New Roman" panose="02020603050405020304" pitchFamily="18" charset="0"/>
              </a:rPr>
              <a:t>N </a:t>
            </a:r>
            <a:r>
              <a:rPr lang="ru-RU" dirty="0" smtClean="0">
                <a:latin typeface="Times New Roman" panose="02020603050405020304" pitchFamily="18" charset="0"/>
                <a:cs typeface="Times New Roman" panose="02020603050405020304" pitchFamily="18" charset="0"/>
              </a:rPr>
              <a:t>147</a:t>
            </a:r>
            <a:endParaRPr lang="ru-RU" dirty="0">
              <a:latin typeface="Times New Roman" panose="02020603050405020304" pitchFamily="18" charset="0"/>
              <a:cs typeface="Times New Roman" panose="02020603050405020304" pitchFamily="18" charset="0"/>
            </a:endParaRPr>
          </a:p>
          <a:p>
            <a:pPr marL="109728" indent="0" algn="just">
              <a:buNone/>
            </a:pPr>
            <a:r>
              <a:rPr lang="ru-RU" dirty="0">
                <a:latin typeface="Times New Roman" panose="02020603050405020304" pitchFamily="18" charset="0"/>
                <a:cs typeface="Times New Roman" panose="02020603050405020304" pitchFamily="18" charset="0"/>
              </a:rPr>
              <a:t>В Национальном плане закреплены кратко- и среднесрочные задачи, а также конкретные антикоррупционные мероприятия и поручения государственным органам и организациям на двухлетний </a:t>
            </a:r>
            <a:r>
              <a:rPr lang="ru-RU" dirty="0" smtClean="0">
                <a:latin typeface="Times New Roman" panose="02020603050405020304" pitchFamily="18" charset="0"/>
                <a:cs typeface="Times New Roman" panose="02020603050405020304" pitchFamily="18" charset="0"/>
              </a:rPr>
              <a:t>период</a:t>
            </a:r>
            <a:endParaRPr lang="ru-RU" dirty="0">
              <a:latin typeface="Times New Roman" panose="02020603050405020304" pitchFamily="18" charset="0"/>
              <a:cs typeface="Times New Roman" panose="02020603050405020304" pitchFamily="18" charset="0"/>
            </a:endParaRPr>
          </a:p>
          <a:p>
            <a:pPr algn="just"/>
            <a:endParaRPr lang="ru-RU" dirty="0"/>
          </a:p>
        </p:txBody>
      </p:sp>
      <p:sp>
        <p:nvSpPr>
          <p:cNvPr id="4" name="Заголовок 2"/>
          <p:cNvSpPr>
            <a:spLocks noGrp="1"/>
          </p:cNvSpPr>
          <p:nvPr>
            <p:ph type="title"/>
          </p:nvPr>
        </p:nvSpPr>
        <p:spPr/>
        <p:txBody>
          <a:bodyPr>
            <a:noAutofit/>
          </a:bodyPr>
          <a:lstStyle/>
          <a:p>
            <a:pPr algn="ctr"/>
            <a:r>
              <a:rPr lang="ru-RU" sz="3600" dirty="0" smtClean="0">
                <a:latin typeface="Times New Roman" pitchFamily="18" charset="0"/>
                <a:cs typeface="Times New Roman" pitchFamily="18" charset="0"/>
              </a:rPr>
              <a:t>Изменение подходов к планированию </a:t>
            </a:r>
            <a:r>
              <a:rPr lang="ru-RU" sz="3600" dirty="0" err="1" smtClean="0">
                <a:latin typeface="Times New Roman" pitchFamily="18" charset="0"/>
                <a:cs typeface="Times New Roman" pitchFamily="18" charset="0"/>
              </a:rPr>
              <a:t>антикоррупционной</a:t>
            </a:r>
            <a:r>
              <a:rPr lang="ru-RU" sz="3600" dirty="0" smtClean="0">
                <a:latin typeface="Times New Roman" pitchFamily="18" charset="0"/>
                <a:cs typeface="Times New Roman" pitchFamily="18" charset="0"/>
              </a:rPr>
              <a:t> политики</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2337456541"/>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Совершенствование системы запретов и ограничений</a:t>
            </a:r>
          </a:p>
        </p:txBody>
      </p:sp>
      <p:pic>
        <p:nvPicPr>
          <p:cNvPr id="5" name="Рисунок 4"/>
          <p:cNvPicPr>
            <a:picLocks noChangeAspect="1"/>
          </p:cNvPicPr>
          <p:nvPr/>
        </p:nvPicPr>
        <p:blipFill rotWithShape="1">
          <a:blip r:embed="rId2" cstate="print"/>
          <a:srcRect l="22136" t="23625" r="21817" b="12392"/>
          <a:stretch/>
        </p:blipFill>
        <p:spPr>
          <a:xfrm>
            <a:off x="1619672" y="1556792"/>
            <a:ext cx="7292316" cy="4680520"/>
          </a:xfrm>
          <a:prstGeom prst="rect">
            <a:avLst/>
          </a:prstGeom>
        </p:spPr>
      </p:pic>
    </p:spTree>
    <p:extLst>
      <p:ext uri="{BB962C8B-B14F-4D97-AF65-F5344CB8AC3E}">
        <p14:creationId xmlns:p14="http://schemas.microsoft.com/office/powerpoint/2010/main" val="1687171617"/>
      </p:ext>
    </p:extLst>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628800"/>
            <a:ext cx="8229600" cy="4525963"/>
          </a:xfrm>
        </p:spPr>
        <p:txBody>
          <a:bodyPr>
            <a:normAutofit fontScale="85000" lnSpcReduction="20000"/>
          </a:bodyPr>
          <a:lstStyle/>
          <a:p>
            <a:pPr marL="109728" indent="0" algn="just">
              <a:buNone/>
            </a:pP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целом, можно сказать, что в России в том, что касается видов антикоррупционных запретов и ограничений, сформирована система, соответствующая мировым аналогам.</a:t>
            </a:r>
          </a:p>
          <a:p>
            <a:pPr marL="109728" indent="0" algn="just">
              <a:buNone/>
            </a:pP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то же время, совершенствование системы антикоррупционных запретов и ограничений продолжается, в том числе по следующим направлениям:</a:t>
            </a:r>
          </a:p>
          <a:p>
            <a:pPr algn="just"/>
            <a:r>
              <a:rPr lang="ru-RU" dirty="0" smtClean="0">
                <a:latin typeface="Times New Roman" panose="02020603050405020304" pitchFamily="18" charset="0"/>
                <a:cs typeface="Times New Roman" panose="02020603050405020304" pitchFamily="18" charset="0"/>
              </a:rPr>
              <a:t>Совершенствование </a:t>
            </a:r>
            <a:r>
              <a:rPr lang="ru-RU" dirty="0">
                <a:latin typeface="Times New Roman" panose="02020603050405020304" pitchFamily="18" charset="0"/>
                <a:cs typeface="Times New Roman" panose="02020603050405020304" pitchFamily="18" charset="0"/>
              </a:rPr>
              <a:t>методики определения круга лиц, на которых в первую очередь должны распространяться запреты и ограничения (методики оценки коррупционных рисков);</a:t>
            </a:r>
          </a:p>
          <a:p>
            <a:pPr algn="just"/>
            <a:r>
              <a:rPr lang="ru-RU" dirty="0" smtClean="0">
                <a:latin typeface="Times New Roman" panose="02020603050405020304" pitchFamily="18" charset="0"/>
                <a:cs typeface="Times New Roman" panose="02020603050405020304" pitchFamily="18" charset="0"/>
              </a:rPr>
              <a:t>Уточнение </a:t>
            </a:r>
            <a:r>
              <a:rPr lang="ru-RU" dirty="0">
                <a:latin typeface="Times New Roman" panose="02020603050405020304" pitchFamily="18" charset="0"/>
                <a:cs typeface="Times New Roman" panose="02020603050405020304" pitchFamily="18" charset="0"/>
              </a:rPr>
              <a:t>и унификация конкретных формулировок запретов и ограничений;</a:t>
            </a:r>
          </a:p>
          <a:p>
            <a:pPr algn="just"/>
            <a:r>
              <a:rPr lang="ru-RU" dirty="0" smtClean="0">
                <a:latin typeface="Times New Roman" panose="02020603050405020304" pitchFamily="18" charset="0"/>
                <a:cs typeface="Times New Roman" panose="02020603050405020304" pitchFamily="18" charset="0"/>
              </a:rPr>
              <a:t>Детализация </a:t>
            </a:r>
            <a:r>
              <a:rPr lang="ru-RU" dirty="0">
                <a:latin typeface="Times New Roman" panose="02020603050405020304" pitchFamily="18" charset="0"/>
                <a:cs typeface="Times New Roman" panose="02020603050405020304" pitchFamily="18" charset="0"/>
              </a:rPr>
              <a:t>и уточнение административных процедур и форм документов, направленных на обеспечение соблюдения антикоррупционных запретов и ограничений</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Autofit/>
          </a:bodyPr>
          <a:lstStyle/>
          <a:p>
            <a:pPr algn="ctr"/>
            <a:r>
              <a:rPr lang="ru-RU" sz="3200" dirty="0">
                <a:latin typeface="Times New Roman" panose="02020603050405020304" pitchFamily="18" charset="0"/>
                <a:cs typeface="Times New Roman" panose="02020603050405020304" pitchFamily="18" charset="0"/>
              </a:rPr>
              <a:t>Совершенствование системы запретов и ограничений: методическое обеспечение</a:t>
            </a:r>
          </a:p>
        </p:txBody>
      </p:sp>
    </p:spTree>
    <p:extLst>
      <p:ext uri="{BB962C8B-B14F-4D97-AF65-F5344CB8AC3E}">
        <p14:creationId xmlns:p14="http://schemas.microsoft.com/office/powerpoint/2010/main" val="3142595074"/>
      </p:ext>
    </p:extLst>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pPr marL="109728" indent="0" algn="just">
              <a:buNone/>
            </a:pPr>
            <a:r>
              <a:rPr lang="ru-RU" dirty="0">
                <a:latin typeface="Times New Roman" panose="02020603050405020304" pitchFamily="18" charset="0"/>
                <a:cs typeface="Times New Roman" panose="02020603050405020304" pitchFamily="18" charset="0"/>
              </a:rPr>
              <a:t>Еще одним важнейшим направлением работы является совершенствование методического обеспечения антикоррупционных мер. На федеральном уровне соответствующую работу осуществляет, в первую очередь, Минтруд России.</a:t>
            </a:r>
          </a:p>
          <a:p>
            <a:pPr marL="109728" indent="0" algn="just">
              <a:buNone/>
            </a:pPr>
            <a:r>
              <a:rPr lang="ru-RU" dirty="0">
                <a:latin typeface="Times New Roman" panose="02020603050405020304" pitchFamily="18" charset="0"/>
                <a:cs typeface="Times New Roman" panose="02020603050405020304" pitchFamily="18" charset="0"/>
              </a:rPr>
              <a:t>Среди подготовленных и разрабатываемых сейчас  Минтрудом методических материалов можно выделить следующие:</a:t>
            </a:r>
          </a:p>
          <a:p>
            <a:pPr algn="just"/>
            <a:r>
              <a:rPr lang="ru-RU" dirty="0">
                <a:latin typeface="Times New Roman" panose="02020603050405020304" pitchFamily="18" charset="0"/>
                <a:cs typeface="Times New Roman" panose="02020603050405020304" pitchFamily="18" charset="0"/>
              </a:rPr>
              <a:t>2010 – Методические рекомендации о порядке уведомления представителя </a:t>
            </a:r>
            <a:r>
              <a:rPr lang="ru-RU" dirty="0" smtClean="0">
                <a:latin typeface="Times New Roman" panose="02020603050405020304" pitchFamily="18" charset="0"/>
                <a:cs typeface="Times New Roman" panose="02020603050405020304" pitchFamily="18" charset="0"/>
              </a:rPr>
              <a:t>нанимателя(работодателя</a:t>
            </a:r>
            <a:r>
              <a:rPr lang="ru-RU" dirty="0">
                <a:latin typeface="Times New Roman" panose="02020603050405020304" pitchFamily="18" charset="0"/>
                <a:cs typeface="Times New Roman" panose="02020603050405020304" pitchFamily="18" charset="0"/>
              </a:rPr>
              <a:t>) о фактах обращения в целях склонения государственного или муниципального служащего к совершению коррупционных правонарушений, включающие перечень сведений, содержащихся в уведомлениях, вопросы организации проверки этих сведений и порядка регистрации уведомлений;</a:t>
            </a:r>
          </a:p>
          <a:p>
            <a:endParaRPr lang="ru-RU" dirty="0"/>
          </a:p>
        </p:txBody>
      </p:sp>
      <p:sp>
        <p:nvSpPr>
          <p:cNvPr id="3" name="Заголовок 2"/>
          <p:cNvSpPr>
            <a:spLocks noGrp="1"/>
          </p:cNvSpPr>
          <p:nvPr>
            <p:ph type="title"/>
          </p:nvPr>
        </p:nvSpPr>
        <p:spPr>
          <a:xfrm>
            <a:off x="755576" y="308690"/>
            <a:ext cx="8229600" cy="1143000"/>
          </a:xfrm>
        </p:spPr>
        <p:txBody>
          <a:bodyPr>
            <a:noAutofit/>
          </a:bodyPr>
          <a:lstStyle/>
          <a:p>
            <a:r>
              <a:rPr lang="ru-RU" sz="3200" dirty="0">
                <a:latin typeface="Times New Roman" panose="02020603050405020304" pitchFamily="18" charset="0"/>
                <a:cs typeface="Times New Roman" panose="02020603050405020304" pitchFamily="18" charset="0"/>
              </a:rPr>
              <a:t>Совершенствование системы запретов и ограничений: методическое обеспечение</a:t>
            </a:r>
          </a:p>
        </p:txBody>
      </p:sp>
    </p:spTree>
    <p:extLst>
      <p:ext uri="{BB962C8B-B14F-4D97-AF65-F5344CB8AC3E}">
        <p14:creationId xmlns:p14="http://schemas.microsoft.com/office/powerpoint/2010/main" val="220310744"/>
      </p:ext>
    </p:extLst>
  </p:cSld>
  <p:clrMapOvr>
    <a:masterClrMapping/>
  </p:clrMapOvr>
  <p:transition spd="slow">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827992"/>
          </a:xfrm>
        </p:spPr>
        <p:txBody>
          <a:bodyPr>
            <a:normAutofit fontScale="70000" lnSpcReduction="20000"/>
          </a:bodyPr>
          <a:lstStyle/>
          <a:p>
            <a:pPr algn="just"/>
            <a:r>
              <a:rPr lang="ru-RU" sz="2900" dirty="0" smtClean="0">
                <a:latin typeface="Times New Roman" panose="02020603050405020304" pitchFamily="18" charset="0"/>
                <a:cs typeface="Times New Roman" panose="02020603050405020304" pitchFamily="18" charset="0"/>
              </a:rPr>
              <a:t>2012 – </a:t>
            </a:r>
            <a:r>
              <a:rPr lang="ru-RU" sz="2900" dirty="0">
                <a:latin typeface="Times New Roman" panose="02020603050405020304" pitchFamily="18" charset="0"/>
                <a:cs typeface="Times New Roman" panose="02020603050405020304" pitchFamily="18" charset="0"/>
              </a:rPr>
              <a:t>Обзор типовых ситуаций конфликта интересов на государственной службе Российской Федерации и порядка их урегулирования; </a:t>
            </a:r>
          </a:p>
          <a:p>
            <a:pPr algn="just"/>
            <a:r>
              <a:rPr lang="ru-RU" sz="2900" dirty="0" smtClean="0">
                <a:latin typeface="Times New Roman" panose="02020603050405020304" pitchFamily="18" charset="0"/>
                <a:cs typeface="Times New Roman" panose="02020603050405020304" pitchFamily="18" charset="0"/>
              </a:rPr>
              <a:t>2013 (2014 </a:t>
            </a:r>
            <a:r>
              <a:rPr lang="ru-RU" sz="2900" dirty="0">
                <a:latin typeface="Times New Roman" panose="02020603050405020304" pitchFamily="18" charset="0"/>
                <a:cs typeface="Times New Roman" panose="02020603050405020304" pitchFamily="18" charset="0"/>
              </a:rPr>
              <a:t>Версия 2.0) – Методические рекомендации по проведению оценки коррупционных рисков, возникающих при реализации функций;</a:t>
            </a:r>
          </a:p>
          <a:p>
            <a:pPr algn="just"/>
            <a:r>
              <a:rPr lang="ru-RU" sz="2900" dirty="0">
                <a:latin typeface="Times New Roman" panose="02020603050405020304" pitchFamily="18" charset="0"/>
                <a:cs typeface="Times New Roman" panose="02020603050405020304" pitchFamily="18" charset="0"/>
              </a:rPr>
              <a:t>2015 – Методические рекомендации по вопросам представления сведений о доходах, расходах, об имуществе и обязательствах имущественного характера  и заполнения соответствующей формы справки;</a:t>
            </a:r>
          </a:p>
          <a:p>
            <a:pPr algn="just"/>
            <a:r>
              <a:rPr lang="ru-RU" sz="2900" dirty="0">
                <a:latin typeface="Times New Roman" panose="02020603050405020304" pitchFamily="18" charset="0"/>
                <a:cs typeface="Times New Roman" panose="02020603050405020304" pitchFamily="18" charset="0"/>
              </a:rPr>
              <a:t>2015 (в работе) – Критерии привлечения к дисциплинарной ответственности за несоблюдение ограничений 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a:t>
            </a:r>
          </a:p>
          <a:p>
            <a:pPr algn="just"/>
            <a:r>
              <a:rPr lang="ru-RU" sz="2900" dirty="0">
                <a:latin typeface="Times New Roman" panose="02020603050405020304" pitchFamily="18" charset="0"/>
                <a:cs typeface="Times New Roman" panose="02020603050405020304" pitchFamily="18" charset="0"/>
              </a:rPr>
              <a:t>2015 (в работе) – новая редакция Типового кодекса этики и служебного поведения государственных и муниципальных служащих.</a:t>
            </a:r>
          </a:p>
          <a:p>
            <a:endParaRPr lang="ru-RU" dirty="0"/>
          </a:p>
        </p:txBody>
      </p:sp>
      <p:sp>
        <p:nvSpPr>
          <p:cNvPr id="4" name="Заголовок 2"/>
          <p:cNvSpPr>
            <a:spLocks noGrp="1"/>
          </p:cNvSpPr>
          <p:nvPr>
            <p:ph type="title"/>
          </p:nvPr>
        </p:nvSpPr>
        <p:spPr>
          <a:xfrm>
            <a:off x="755576" y="116632"/>
            <a:ext cx="8229600" cy="1143000"/>
          </a:xfrm>
        </p:spPr>
        <p:txBody>
          <a:bodyPr>
            <a:noAutofit/>
          </a:bodyPr>
          <a:lstStyle/>
          <a:p>
            <a:r>
              <a:rPr lang="ru-RU" sz="3200" dirty="0">
                <a:latin typeface="Times New Roman" panose="02020603050405020304" pitchFamily="18" charset="0"/>
                <a:cs typeface="Times New Roman" panose="02020603050405020304" pitchFamily="18" charset="0"/>
              </a:rPr>
              <a:t>Совершенствование системы запретов и ограничений: методическое обеспечение</a:t>
            </a:r>
          </a:p>
        </p:txBody>
      </p:sp>
    </p:spTree>
    <p:extLst>
      <p:ext uri="{BB962C8B-B14F-4D97-AF65-F5344CB8AC3E}">
        <p14:creationId xmlns:p14="http://schemas.microsoft.com/office/powerpoint/2010/main" val="3752707047"/>
      </p:ext>
    </p:extLst>
  </p:cSld>
  <p:clrMapOvr>
    <a:masterClrMapping/>
  </p:clrMapOvr>
  <p:transition spd="slow">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628800"/>
            <a:ext cx="8229600" cy="4755984"/>
          </a:xfrm>
        </p:spPr>
        <p:txBody>
          <a:bodyPr>
            <a:normAutofit fontScale="92500" lnSpcReduction="10000"/>
          </a:bodyPr>
          <a:lstStyle/>
          <a:p>
            <a:pPr algn="just"/>
            <a:r>
              <a:rPr lang="ru-RU" dirty="0">
                <a:latin typeface="Times New Roman" panose="02020603050405020304" pitchFamily="18" charset="0"/>
                <a:cs typeface="Times New Roman" panose="02020603050405020304" pitchFamily="18" charset="0"/>
              </a:rPr>
              <a:t>2011 – введен институт увольнения в связи с утратой доверия:</a:t>
            </a:r>
          </a:p>
          <a:p>
            <a:pPr algn="just"/>
            <a:r>
              <a:rPr lang="ru-RU" dirty="0" smtClean="0">
                <a:latin typeface="Times New Roman" panose="02020603050405020304" pitchFamily="18" charset="0"/>
                <a:cs typeface="Times New Roman" panose="02020603050405020304" pitchFamily="18" charset="0"/>
              </a:rPr>
              <a:t>Данный </a:t>
            </a:r>
            <a:r>
              <a:rPr lang="ru-RU" dirty="0">
                <a:latin typeface="Times New Roman" panose="02020603050405020304" pitchFamily="18" charset="0"/>
                <a:cs typeface="Times New Roman" panose="02020603050405020304" pitchFamily="18" charset="0"/>
              </a:rPr>
              <a:t>институт подразумевает утрату доверия представителя нанимателя (работодателя) к государственному служащему (работнику);</a:t>
            </a:r>
          </a:p>
          <a:p>
            <a:pPr algn="just"/>
            <a:r>
              <a:rPr lang="ru-RU" dirty="0" smtClean="0">
                <a:latin typeface="Times New Roman" panose="02020603050405020304" pitchFamily="18" charset="0"/>
                <a:cs typeface="Times New Roman" panose="02020603050405020304" pitchFamily="18" charset="0"/>
              </a:rPr>
              <a:t>Увольнение </a:t>
            </a:r>
            <a:r>
              <a:rPr lang="ru-RU" dirty="0">
                <a:latin typeface="Times New Roman" panose="02020603050405020304" pitchFamily="18" charset="0"/>
                <a:cs typeface="Times New Roman" panose="02020603050405020304" pitchFamily="18" charset="0"/>
              </a:rPr>
              <a:t>в связи с утратой доверия предусмотрено за несоблюдение нескольких ключевых запретов, ограничений и обязанностей, установленных в целях противодействия коррупции (ст. 59.2 ФЗ «О государственной гражданской службе»).</a:t>
            </a:r>
          </a:p>
          <a:p>
            <a:pPr algn="just"/>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Трудовом кодексе аналогичный институт закреплен в 2012 году (часть 7.1 статьи 81).</a:t>
            </a:r>
          </a:p>
          <a:p>
            <a:endParaRPr lang="ru-RU" dirty="0"/>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Совершенствование мер ответственности</a:t>
            </a:r>
          </a:p>
        </p:txBody>
      </p:sp>
    </p:spTree>
    <p:extLst>
      <p:ext uri="{BB962C8B-B14F-4D97-AF65-F5344CB8AC3E}">
        <p14:creationId xmlns:p14="http://schemas.microsoft.com/office/powerpoint/2010/main" val="1357249294"/>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700808"/>
            <a:ext cx="8229600" cy="4525963"/>
          </a:xfrm>
        </p:spPr>
        <p:txBody>
          <a:bodyPr>
            <a:normAutofit/>
          </a:bodyPr>
          <a:lstStyle/>
          <a:p>
            <a:pPr algn="just">
              <a:lnSpc>
                <a:spcPct val="80000"/>
              </a:lnSpc>
              <a:spcBef>
                <a:spcPct val="0"/>
              </a:spcBef>
              <a:buNone/>
            </a:pPr>
            <a:r>
              <a:rPr lang="ru-RU" sz="2400" b="1" dirty="0" smtClean="0">
                <a:latin typeface="Times New Roman" pitchFamily="18" charset="0"/>
                <a:cs typeface="Times New Roman" pitchFamily="18" charset="0"/>
              </a:rPr>
              <a:t>Угроза имеет измерения в области:</a:t>
            </a:r>
            <a:endParaRPr lang="en-US" sz="2400" b="1" dirty="0" smtClean="0">
              <a:latin typeface="Times New Roman" pitchFamily="18" charset="0"/>
              <a:cs typeface="Times New Roman" pitchFamily="18" charset="0"/>
            </a:endParaRPr>
          </a:p>
          <a:p>
            <a:pPr algn="just">
              <a:lnSpc>
                <a:spcPct val="80000"/>
              </a:lnSpc>
              <a:spcBef>
                <a:spcPct val="0"/>
              </a:spcBef>
              <a:buNone/>
            </a:pPr>
            <a:r>
              <a:rPr lang="ru-RU" sz="2400" dirty="0" smtClean="0">
                <a:latin typeface="Times New Roman" pitchFamily="18" charset="0"/>
                <a:cs typeface="Times New Roman" pitchFamily="18" charset="0"/>
              </a:rPr>
              <a:t>социологии:</a:t>
            </a:r>
          </a:p>
          <a:p>
            <a:pPr algn="just">
              <a:lnSpc>
                <a:spcPct val="80000"/>
              </a:lnSpc>
              <a:spcBef>
                <a:spcPct val="0"/>
              </a:spcBef>
              <a:buFont typeface="Wingdings" pitchFamily="2" charset="2"/>
              <a:buChar char="§"/>
            </a:pPr>
            <a:r>
              <a:rPr lang="ru-RU" sz="2400" dirty="0" smtClean="0">
                <a:latin typeface="Times New Roman" pitchFamily="18" charset="0"/>
                <a:cs typeface="Times New Roman" pitchFamily="18" charset="0"/>
              </a:rPr>
              <a:t>опасность для жизни и здоровья людей;</a:t>
            </a:r>
          </a:p>
          <a:p>
            <a:pPr algn="just">
              <a:lnSpc>
                <a:spcPct val="80000"/>
              </a:lnSpc>
              <a:spcBef>
                <a:spcPct val="0"/>
              </a:spcBef>
              <a:buFont typeface="Wingdings" pitchFamily="2" charset="2"/>
              <a:buChar char="§"/>
            </a:pPr>
            <a:r>
              <a:rPr lang="ru-RU" sz="2400" dirty="0" smtClean="0">
                <a:latin typeface="Times New Roman" pitchFamily="18" charset="0"/>
                <a:cs typeface="Times New Roman" pitchFamily="18" charset="0"/>
              </a:rPr>
              <a:t>замедление социального развития;</a:t>
            </a:r>
          </a:p>
          <a:p>
            <a:pPr algn="just">
              <a:lnSpc>
                <a:spcPct val="80000"/>
              </a:lnSpc>
              <a:spcBef>
                <a:spcPct val="0"/>
              </a:spcBef>
              <a:buFont typeface="Wingdings" pitchFamily="2" charset="2"/>
              <a:buChar char="§"/>
            </a:pPr>
            <a:r>
              <a:rPr lang="ru-RU" sz="2400" dirty="0" smtClean="0">
                <a:latin typeface="Times New Roman" pitchFamily="18" charset="0"/>
                <a:cs typeface="Times New Roman" pitchFamily="18" charset="0"/>
              </a:rPr>
              <a:t>неэффективность в освоении государственных         средств; </a:t>
            </a:r>
          </a:p>
          <a:p>
            <a:pPr algn="just">
              <a:lnSpc>
                <a:spcPct val="80000"/>
              </a:lnSpc>
              <a:spcBef>
                <a:spcPct val="0"/>
              </a:spcBef>
              <a:buFont typeface="Wingdings" pitchFamily="2" charset="2"/>
              <a:buChar char="§"/>
            </a:pPr>
            <a:r>
              <a:rPr lang="ru-RU" sz="2400" dirty="0" smtClean="0">
                <a:latin typeface="Times New Roman" pitchFamily="18" charset="0"/>
                <a:cs typeface="Times New Roman" pitchFamily="18" charset="0"/>
              </a:rPr>
              <a:t>снижение конкуренции; </a:t>
            </a:r>
          </a:p>
          <a:p>
            <a:pPr algn="just">
              <a:lnSpc>
                <a:spcPct val="80000"/>
              </a:lnSpc>
              <a:spcBef>
                <a:spcPct val="0"/>
              </a:spcBef>
              <a:buFont typeface="Wingdings" pitchFamily="2" charset="2"/>
              <a:buChar char="§"/>
            </a:pPr>
            <a:r>
              <a:rPr lang="ru-RU" sz="2400" dirty="0" smtClean="0">
                <a:latin typeface="Times New Roman" pitchFamily="18" charset="0"/>
                <a:cs typeface="Times New Roman" pitchFamily="18" charset="0"/>
              </a:rPr>
              <a:t>потери времени из-за хождения за справками; </a:t>
            </a:r>
          </a:p>
          <a:p>
            <a:pPr algn="just">
              <a:lnSpc>
                <a:spcPct val="80000"/>
              </a:lnSpc>
              <a:spcBef>
                <a:spcPct val="0"/>
              </a:spcBef>
              <a:buFont typeface="Wingdings" pitchFamily="2" charset="2"/>
              <a:buChar char="§"/>
            </a:pPr>
            <a:r>
              <a:rPr lang="ru-RU" sz="2400" dirty="0" smtClean="0">
                <a:latin typeface="Times New Roman" pitchFamily="18" charset="0"/>
                <a:cs typeface="Times New Roman" pitchFamily="18" charset="0"/>
              </a:rPr>
              <a:t>рост социального неравенства и т. д.;</a:t>
            </a:r>
            <a:endParaRPr lang="en-US" sz="2400" dirty="0" smtClean="0">
              <a:latin typeface="Times New Roman" pitchFamily="18" charset="0"/>
              <a:cs typeface="Times New Roman" pitchFamily="18" charset="0"/>
            </a:endParaRPr>
          </a:p>
          <a:p>
            <a:pPr algn="just">
              <a:lnSpc>
                <a:spcPct val="80000"/>
              </a:lnSpc>
              <a:spcBef>
                <a:spcPct val="0"/>
              </a:spcBef>
              <a:buNone/>
            </a:pPr>
            <a:r>
              <a:rPr lang="ru-RU" sz="2400" dirty="0" smtClean="0">
                <a:latin typeface="Times New Roman" pitchFamily="18" charset="0"/>
                <a:cs typeface="Times New Roman" pitchFamily="18" charset="0"/>
              </a:rPr>
              <a:t>международный:</a:t>
            </a:r>
          </a:p>
          <a:p>
            <a:pPr algn="just">
              <a:lnSpc>
                <a:spcPct val="80000"/>
              </a:lnSpc>
              <a:spcBef>
                <a:spcPct val="0"/>
              </a:spcBef>
              <a:buFont typeface="Wingdings" pitchFamily="2" charset="2"/>
              <a:buChar char="§"/>
            </a:pPr>
            <a:r>
              <a:rPr lang="ru-RU" sz="2400" dirty="0" smtClean="0">
                <a:latin typeface="Times New Roman" pitchFamily="18" charset="0"/>
                <a:cs typeface="Times New Roman" pitchFamily="18" charset="0"/>
              </a:rPr>
              <a:t>снижение международного имиджа;</a:t>
            </a:r>
          </a:p>
          <a:p>
            <a:pPr algn="just">
              <a:lnSpc>
                <a:spcPct val="80000"/>
              </a:lnSpc>
              <a:spcBef>
                <a:spcPct val="0"/>
              </a:spcBef>
              <a:buFont typeface="Wingdings" pitchFamily="2" charset="2"/>
              <a:buChar char="§"/>
            </a:pPr>
            <a:r>
              <a:rPr lang="ru-RU" sz="2400" dirty="0" smtClean="0">
                <a:latin typeface="Times New Roman" pitchFamily="18" charset="0"/>
                <a:cs typeface="Times New Roman" pitchFamily="18" charset="0"/>
              </a:rPr>
              <a:t>уменьшение иностранных инвестиций;  </a:t>
            </a:r>
          </a:p>
          <a:p>
            <a:pPr algn="just">
              <a:lnSpc>
                <a:spcPct val="80000"/>
              </a:lnSpc>
              <a:spcBef>
                <a:spcPct val="0"/>
              </a:spcBef>
              <a:buFont typeface="Wingdings" pitchFamily="2" charset="2"/>
              <a:buChar char="§"/>
            </a:pPr>
            <a:r>
              <a:rPr lang="ru-RU" sz="2400" dirty="0" smtClean="0">
                <a:latin typeface="Times New Roman" pitchFamily="18" charset="0"/>
                <a:cs typeface="Times New Roman" pitchFamily="18" charset="0"/>
              </a:rPr>
              <a:t>уменьшение доходов от международной торговли и т.д.</a:t>
            </a:r>
          </a:p>
        </p:txBody>
      </p:sp>
      <p:sp>
        <p:nvSpPr>
          <p:cNvPr id="3" name="Заголовок 2"/>
          <p:cNvSpPr>
            <a:spLocks noGrp="1"/>
          </p:cNvSpPr>
          <p:nvPr>
            <p:ph type="title"/>
          </p:nvPr>
        </p:nvSpPr>
        <p:spPr/>
        <p:txBody>
          <a:bodyPr>
            <a:noAutofit/>
          </a:bodyPr>
          <a:lstStyle/>
          <a:p>
            <a:pPr algn="ctr"/>
            <a:r>
              <a:rPr lang="ru-RU" sz="4000" dirty="0" smtClean="0">
                <a:latin typeface="Times New Roman" pitchFamily="18" charset="0"/>
                <a:cs typeface="Times New Roman" pitchFamily="18" charset="0"/>
              </a:rPr>
              <a:t>Общественная опасность коррупции</a:t>
            </a:r>
            <a:endParaRPr lang="ru-RU" sz="4000" dirty="0">
              <a:latin typeface="Times New Roman" pitchFamily="18" charset="0"/>
              <a:cs typeface="Times New Roman" pitchFamily="18" charset="0"/>
            </a:endParaRPr>
          </a:p>
        </p:txBody>
      </p:sp>
    </p:spTree>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916833"/>
            <a:ext cx="8229600" cy="2880320"/>
          </a:xfrm>
        </p:spPr>
        <p:txBody>
          <a:bodyPr/>
          <a:lstStyle/>
          <a:p>
            <a:pPr algn="just"/>
            <a:r>
              <a:rPr lang="ru-RU" dirty="0">
                <a:latin typeface="Times New Roman" panose="02020603050405020304" pitchFamily="18" charset="0"/>
                <a:cs typeface="Times New Roman" panose="02020603050405020304" pitchFamily="18" charset="0"/>
              </a:rPr>
              <a:t>Кроме того, для государственных служащих установлен особый порядок применения мер ответственности за несоблюдение запретов, ограничений и обязанностей, установленных в целях противодействия коррупции (</a:t>
            </a:r>
            <a:r>
              <a:rPr lang="ru-RU" dirty="0" smtClean="0">
                <a:latin typeface="Times New Roman" panose="02020603050405020304" pitchFamily="18" charset="0"/>
                <a:cs typeface="Times New Roman" panose="02020603050405020304" pitchFamily="18" charset="0"/>
              </a:rPr>
              <a:t>ст.59.3 </a:t>
            </a:r>
            <a:r>
              <a:rPr lang="ru-RU" dirty="0">
                <a:latin typeface="Times New Roman" panose="02020603050405020304" pitchFamily="18" charset="0"/>
                <a:cs typeface="Times New Roman" panose="02020603050405020304" pitchFamily="18" charset="0"/>
              </a:rPr>
              <a:t>ФЗ «О государственной гражданской службе»)</a:t>
            </a:r>
          </a:p>
          <a:p>
            <a:endParaRPr lang="ru-RU" dirty="0"/>
          </a:p>
        </p:txBody>
      </p:sp>
      <p:sp>
        <p:nvSpPr>
          <p:cNvPr id="4"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Совершенствование мер ответственности</a:t>
            </a:r>
          </a:p>
        </p:txBody>
      </p:sp>
    </p:spTree>
    <p:extLst>
      <p:ext uri="{BB962C8B-B14F-4D97-AF65-F5344CB8AC3E}">
        <p14:creationId xmlns:p14="http://schemas.microsoft.com/office/powerpoint/2010/main" val="3969661610"/>
      </p:ext>
    </p:extLst>
  </p:cSld>
  <p:clrMapOvr>
    <a:masterClrMapping/>
  </p:clrMapOvr>
  <p:transition spd="slow">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628800"/>
            <a:ext cx="8229600" cy="4525963"/>
          </a:xfrm>
        </p:spPr>
        <p:txBody>
          <a:bodyPr>
            <a:normAutofit fontScale="85000" lnSpcReduction="20000"/>
          </a:bodyPr>
          <a:lstStyle/>
          <a:p>
            <a:pPr marL="109728" indent="0" algn="just">
              <a:buNone/>
            </a:pPr>
            <a:r>
              <a:rPr lang="ru-RU" dirty="0">
                <a:latin typeface="Times New Roman" panose="02020603050405020304" pitchFamily="18" charset="0"/>
                <a:cs typeface="Times New Roman" panose="02020603050405020304" pitchFamily="18" charset="0"/>
              </a:rPr>
              <a:t>2011 - УК РФ</a:t>
            </a:r>
          </a:p>
          <a:p>
            <a:pPr algn="just"/>
            <a:r>
              <a:rPr lang="ru-RU" dirty="0" smtClean="0">
                <a:latin typeface="Times New Roman" panose="02020603050405020304" pitchFamily="18" charset="0"/>
                <a:cs typeface="Times New Roman" panose="02020603050405020304" pitchFamily="18" charset="0"/>
              </a:rPr>
              <a:t>Введены </a:t>
            </a:r>
            <a:r>
              <a:rPr lang="ru-RU" dirty="0">
                <a:latin typeface="Times New Roman" panose="02020603050405020304" pitchFamily="18" charset="0"/>
                <a:cs typeface="Times New Roman" panose="02020603050405020304" pitchFamily="18" charset="0"/>
              </a:rPr>
              <a:t>кратные штрафы за получение и дачу взятки: до стократной суммы взятки, но не менее двадцати пяти тысяч рублей и не более пятисот миллионов рублей;</a:t>
            </a:r>
          </a:p>
          <a:p>
            <a:pPr algn="just"/>
            <a:r>
              <a:rPr lang="ru-RU" dirty="0">
                <a:latin typeface="Times New Roman" panose="02020603050405020304" pitchFamily="18" charset="0"/>
                <a:cs typeface="Times New Roman" panose="02020603050405020304" pitchFamily="18" charset="0"/>
              </a:rPr>
              <a:t>Мера направлена на то, чтобы лица, признанные виновными в получении и даче взятки наказывались в том числе и «рублем», ради которого они и пошли на совершение преступления.</a:t>
            </a:r>
          </a:p>
          <a:p>
            <a:pPr algn="just"/>
            <a:r>
              <a:rPr lang="ru-RU" dirty="0" smtClean="0">
                <a:latin typeface="Times New Roman" panose="02020603050405020304" pitchFamily="18" charset="0"/>
                <a:cs typeface="Times New Roman" panose="02020603050405020304" pitchFamily="18" charset="0"/>
              </a:rPr>
              <a:t>Введена </a:t>
            </a:r>
            <a:r>
              <a:rPr lang="ru-RU" dirty="0">
                <a:latin typeface="Times New Roman" panose="02020603050405020304" pitchFamily="18" charset="0"/>
                <a:cs typeface="Times New Roman" panose="02020603050405020304" pitchFamily="18" charset="0"/>
              </a:rPr>
              <a:t>ответственность за посредничество во взяточничестве (ст. 291.1 УК РФ);</a:t>
            </a:r>
          </a:p>
          <a:p>
            <a:pPr algn="just"/>
            <a:r>
              <a:rPr lang="ru-RU" dirty="0">
                <a:latin typeface="Times New Roman" panose="02020603050405020304" pitchFamily="18" charset="0"/>
                <a:cs typeface="Times New Roman" panose="02020603050405020304" pitchFamily="18" charset="0"/>
              </a:rPr>
              <a:t>Мера связана с тем, что взятки в крупном и особо крупном размере редко передаются напрямую. Соответственно, существует необходимость бороться с теми, кто выполняет роль передаточного звена (особенно на систематической основе).</a:t>
            </a:r>
          </a:p>
          <a:p>
            <a:endParaRPr lang="ru-RU" dirty="0"/>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Совершенствование уголовного законодательства</a:t>
            </a:r>
          </a:p>
        </p:txBody>
      </p:sp>
    </p:spTree>
    <p:extLst>
      <p:ext uri="{BB962C8B-B14F-4D97-AF65-F5344CB8AC3E}">
        <p14:creationId xmlns:p14="http://schemas.microsoft.com/office/powerpoint/2010/main" val="366577835"/>
      </p:ext>
    </p:extLst>
  </p:cSld>
  <p:clrMapOvr>
    <a:masterClrMapping/>
  </p:clrMapOvr>
  <p:transition spd="slow">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757664"/>
            <a:ext cx="8229600" cy="5044016"/>
          </a:xfrm>
        </p:spPr>
        <p:txBody>
          <a:bodyPr>
            <a:noAutofit/>
          </a:bodyPr>
          <a:lstStyle/>
          <a:p>
            <a:pPr algn="just"/>
            <a:r>
              <a:rPr lang="ru-RU" sz="1900" dirty="0" smtClean="0">
                <a:latin typeface="Times New Roman" panose="02020603050405020304" pitchFamily="18" charset="0"/>
                <a:cs typeface="Times New Roman" panose="02020603050405020304" pitchFamily="18" charset="0"/>
              </a:rPr>
              <a:t>Введен </a:t>
            </a:r>
            <a:r>
              <a:rPr lang="ru-RU" sz="1900" dirty="0">
                <a:latin typeface="Times New Roman" panose="02020603050405020304" pitchFamily="18" charset="0"/>
                <a:cs typeface="Times New Roman" panose="02020603050405020304" pitchFamily="18" charset="0"/>
              </a:rPr>
              <a:t>институт освобождения от уголовной ответственности, если лицо, давшее взятку или выступающее в качестве посредника, активно способствовало раскрытию преступления и либо имело место вымогательство, либо лицо после совершения преступления добровольно сообщило о даче взятки или о факте подкупа органу, имеющему право возбудить уголовное дело</a:t>
            </a:r>
          </a:p>
          <a:p>
            <a:pPr algn="just"/>
            <a:r>
              <a:rPr lang="ru-RU" sz="1900" dirty="0">
                <a:latin typeface="Times New Roman" panose="02020603050405020304" pitchFamily="18" charset="0"/>
                <a:cs typeface="Times New Roman" panose="02020603050405020304" pitchFamily="18" charset="0"/>
              </a:rPr>
              <a:t>Мера связана с тем, что коррупционные преступления имеют латентную природу, нередко в их сокрытии изначально заинтересованы и взяткополучатель, и взяткодатель. В связи с этим посторонним людям (в том числе сотрудникам правоохранительных органов) сложно проникнуть внутрь коррупционного взаимодействия. В результате, значительная часть успешных антикоррупционных расследований начинается с того, что кто-то из участников коррупционного взаимодействия по тем или иным причинам раскрывает соответствующую информацию</a:t>
            </a:r>
            <a:r>
              <a:rPr lang="ru-RU" sz="1900" dirty="0" smtClean="0">
                <a:latin typeface="Times New Roman" panose="02020603050405020304" pitchFamily="18" charset="0"/>
                <a:cs typeface="Times New Roman" panose="02020603050405020304" pitchFamily="18" charset="0"/>
              </a:rPr>
              <a:t>.</a:t>
            </a:r>
            <a:endParaRPr lang="ru-RU" sz="19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Совершенствование уголовного законодательства</a:t>
            </a:r>
          </a:p>
        </p:txBody>
      </p:sp>
    </p:spTree>
    <p:extLst>
      <p:ext uri="{BB962C8B-B14F-4D97-AF65-F5344CB8AC3E}">
        <p14:creationId xmlns:p14="http://schemas.microsoft.com/office/powerpoint/2010/main" val="1762934041"/>
      </p:ext>
    </p:extLst>
  </p:cSld>
  <p:clrMapOvr>
    <a:masterClrMapping/>
  </p:clrMapOvr>
  <p:transition spd="slow">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700808"/>
            <a:ext cx="8229600" cy="4525963"/>
          </a:xfrm>
        </p:spPr>
        <p:txBody>
          <a:bodyPr>
            <a:normAutofit/>
          </a:bodyPr>
          <a:lstStyle/>
          <a:p>
            <a:pPr algn="just"/>
            <a:r>
              <a:rPr lang="ru-RU" dirty="0">
                <a:latin typeface="Times New Roman" panose="02020603050405020304" pitchFamily="18" charset="0"/>
                <a:cs typeface="Times New Roman" panose="02020603050405020304" pitchFamily="18" charset="0"/>
              </a:rPr>
              <a:t>2010-2013 – антикоррупционные стандарты распространены на служащих Банка России, работников фондов и государственных корпораций и организаций, созданных для обеспечения деятельности </a:t>
            </a:r>
            <a:r>
              <a:rPr lang="ru-RU" dirty="0" smtClean="0">
                <a:latin typeface="Times New Roman" panose="02020603050405020304" pitchFamily="18" charset="0"/>
                <a:cs typeface="Times New Roman" panose="02020603050405020304" pitchFamily="18" charset="0"/>
              </a:rPr>
              <a:t>федеральных государственных органов:</a:t>
            </a:r>
          </a:p>
          <a:p>
            <a:pPr algn="just"/>
            <a:r>
              <a:rPr lang="ru-RU" dirty="0" smtClean="0">
                <a:latin typeface="Times New Roman" panose="02020603050405020304" pitchFamily="18" charset="0"/>
                <a:cs typeface="Times New Roman" panose="02020603050405020304" pitchFamily="18" charset="0"/>
              </a:rPr>
              <a:t>2010 </a:t>
            </a:r>
            <a:r>
              <a:rPr lang="ru-RU" dirty="0">
                <a:latin typeface="Times New Roman" panose="02020603050405020304" pitchFamily="18" charset="0"/>
                <a:cs typeface="Times New Roman" panose="02020603050405020304" pitchFamily="18" charset="0"/>
              </a:rPr>
              <a:t>- Трудовой кодекс дополнен ст. 349.1. «Особенности регулирования </a:t>
            </a:r>
            <a:r>
              <a:rPr lang="ru-RU" dirty="0" smtClean="0">
                <a:latin typeface="Times New Roman" panose="02020603050405020304" pitchFamily="18" charset="0"/>
                <a:cs typeface="Times New Roman" panose="02020603050405020304" pitchFamily="18" charset="0"/>
              </a:rPr>
              <a:t>труда работников </a:t>
            </a:r>
            <a:r>
              <a:rPr lang="ru-RU" dirty="0">
                <a:latin typeface="Times New Roman" panose="02020603050405020304" pitchFamily="18" charset="0"/>
                <a:cs typeface="Times New Roman" panose="02020603050405020304" pitchFamily="18" charset="0"/>
              </a:rPr>
              <a:t>государственных корпораций, государственных компаний</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Расширение круга применения антикоррупционных стандартов</a:t>
            </a:r>
          </a:p>
        </p:txBody>
      </p:sp>
    </p:spTree>
    <p:extLst>
      <p:ext uri="{BB962C8B-B14F-4D97-AF65-F5344CB8AC3E}">
        <p14:creationId xmlns:p14="http://schemas.microsoft.com/office/powerpoint/2010/main" val="190738582"/>
      </p:ext>
    </p:extLst>
  </p:cSld>
  <p:clrMapOvr>
    <a:masterClrMapping/>
  </p:clrMapOvr>
  <p:transition spd="slow">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700808"/>
            <a:ext cx="8229600" cy="4680520"/>
          </a:xfrm>
        </p:spPr>
        <p:txBody>
          <a:bodyPr>
            <a:normAutofit fontScale="92500" lnSpcReduction="10000"/>
          </a:bodyPr>
          <a:lstStyle/>
          <a:p>
            <a:pPr algn="just"/>
            <a:r>
              <a:rPr lang="ru-RU" sz="2600" dirty="0" smtClean="0">
                <a:latin typeface="Times New Roman" panose="02020603050405020304" pitchFamily="18" charset="0"/>
                <a:cs typeface="Times New Roman" panose="02020603050405020304" pitchFamily="18" charset="0"/>
              </a:rPr>
              <a:t>2012 </a:t>
            </a:r>
            <a:r>
              <a:rPr lang="ru-RU" sz="2600" dirty="0">
                <a:latin typeface="Times New Roman" panose="02020603050405020304" pitchFamily="18" charset="0"/>
                <a:cs typeface="Times New Roman" panose="02020603050405020304" pitchFamily="18" charset="0"/>
              </a:rPr>
              <a:t>- Трудовой кодекс дополнен ст. 349.2. «Особенности регулирования труда работников Пенсионного фонда Российской Федерации, Фонда социального страхования Российской Федерации, Федерального фонда обязательного медицинского страхования, иных организаций, созданных Российской Федерацией на основании федеральных законов, организаций, создаваемых для выполнения задач, поставленных перед федеральными государственными органами».</a:t>
            </a:r>
          </a:p>
          <a:p>
            <a:pPr algn="just"/>
            <a:r>
              <a:rPr lang="ru-RU" sz="2600" dirty="0" smtClean="0">
                <a:latin typeface="Times New Roman" panose="02020603050405020304" pitchFamily="18" charset="0"/>
                <a:cs typeface="Times New Roman" panose="02020603050405020304" pitchFamily="18" charset="0"/>
              </a:rPr>
              <a:t>2013 </a:t>
            </a:r>
            <a:r>
              <a:rPr lang="ru-RU" sz="2600" dirty="0">
                <a:latin typeface="Times New Roman" panose="02020603050405020304" pitchFamily="18" charset="0"/>
                <a:cs typeface="Times New Roman" panose="02020603050405020304" pitchFamily="18" charset="0"/>
              </a:rPr>
              <a:t>– установлен комплекс организационных мер, которые должны быть реализованы в фондах и организациях в целях реализации антикоррупционного законодательства.</a:t>
            </a:r>
          </a:p>
          <a:p>
            <a:endParaRPr lang="ru-RU" dirty="0"/>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Расширение круга применения антикоррупционных стандартов</a:t>
            </a:r>
          </a:p>
        </p:txBody>
      </p:sp>
    </p:spTree>
    <p:extLst>
      <p:ext uri="{BB962C8B-B14F-4D97-AF65-F5344CB8AC3E}">
        <p14:creationId xmlns:p14="http://schemas.microsoft.com/office/powerpoint/2010/main" val="2836897347"/>
      </p:ext>
    </p:extLst>
  </p:cSld>
  <p:clrMapOvr>
    <a:masterClrMapping/>
  </p:clrMapOvr>
  <p:transition spd="slow">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54360" y="1427390"/>
            <a:ext cx="8435280" cy="4755984"/>
          </a:xfrm>
        </p:spPr>
        <p:txBody>
          <a:bodyPr>
            <a:normAutofit/>
          </a:bodyPr>
          <a:lstStyle/>
          <a:p>
            <a:pPr algn="just"/>
            <a:r>
              <a:rPr lang="ru-RU" sz="2600" dirty="0">
                <a:latin typeface="Times New Roman" panose="02020603050405020304" pitchFamily="18" charset="0"/>
                <a:cs typeface="Times New Roman" panose="02020603050405020304" pitchFamily="18" charset="0"/>
              </a:rPr>
              <a:t>2011</a:t>
            </a:r>
          </a:p>
          <a:p>
            <a:pPr algn="just"/>
            <a:r>
              <a:rPr lang="ru-RU" sz="2600" dirty="0" smtClean="0">
                <a:latin typeface="Times New Roman" panose="02020603050405020304" pitchFamily="18" charset="0"/>
                <a:cs typeface="Times New Roman" panose="02020603050405020304" pitchFamily="18" charset="0"/>
              </a:rPr>
              <a:t>в </a:t>
            </a:r>
            <a:r>
              <a:rPr lang="ru-RU" sz="2600" dirty="0">
                <a:latin typeface="Times New Roman" panose="02020603050405020304" pitchFamily="18" charset="0"/>
                <a:cs typeface="Times New Roman" panose="02020603050405020304" pitchFamily="18" charset="0"/>
              </a:rPr>
              <a:t>КоАП РФ добавлена статья 19.28 - установлена ответственность юридических лиц (в форме кратного штрафа) за предложение, обещание и дачу незаконного вознаграждения от имени или в интересах юридического лица.</a:t>
            </a:r>
          </a:p>
          <a:p>
            <a:pPr algn="just"/>
            <a:r>
              <a:rPr lang="ru-RU" sz="2600" dirty="0">
                <a:latin typeface="Times New Roman" panose="02020603050405020304" pitchFamily="18" charset="0"/>
                <a:cs typeface="Times New Roman" panose="02020603050405020304" pitchFamily="18" charset="0"/>
              </a:rPr>
              <a:t>Мера направлена на то, чтобы ответственность за коррупционные правонарушения несли не только физические, но и юридические лица. Ведь нередко человека, дающего взятку, побуждает делать это его работодатель.</a:t>
            </a:r>
          </a:p>
          <a:p>
            <a:endParaRPr lang="ru-RU" dirty="0"/>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Принятие мер по противодействию коррупции бизнесе</a:t>
            </a:r>
          </a:p>
        </p:txBody>
      </p:sp>
    </p:spTree>
    <p:extLst>
      <p:ext uri="{BB962C8B-B14F-4D97-AF65-F5344CB8AC3E}">
        <p14:creationId xmlns:p14="http://schemas.microsoft.com/office/powerpoint/2010/main" val="4067195126"/>
      </p:ext>
    </p:extLst>
  </p:cSld>
  <p:clrMapOvr>
    <a:masterClrMapping/>
  </p:clrMapOvr>
  <p:transition spd="slow">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417638"/>
            <a:ext cx="8712968" cy="4755984"/>
          </a:xfrm>
        </p:spPr>
        <p:txBody>
          <a:bodyPr>
            <a:noAutofit/>
          </a:bodyPr>
          <a:lstStyle/>
          <a:p>
            <a:pPr algn="just"/>
            <a:r>
              <a:rPr lang="ru-RU" sz="1700" dirty="0">
                <a:latin typeface="Times New Roman" panose="02020603050405020304" pitchFamily="18" charset="0"/>
                <a:cs typeface="Times New Roman" panose="02020603050405020304" pitchFamily="18" charset="0"/>
              </a:rPr>
              <a:t>2012</a:t>
            </a:r>
          </a:p>
          <a:p>
            <a:pPr marL="109728" indent="0" algn="just">
              <a:buNone/>
            </a:pPr>
            <a:r>
              <a:rPr lang="ru-RU" sz="1700" dirty="0" smtClean="0">
                <a:latin typeface="Times New Roman" panose="02020603050405020304" pitchFamily="18" charset="0"/>
                <a:cs typeface="Times New Roman" panose="02020603050405020304" pitchFamily="18" charset="0"/>
              </a:rPr>
              <a:t>в </a:t>
            </a:r>
            <a:r>
              <a:rPr lang="ru-RU" sz="1700" dirty="0">
                <a:latin typeface="Times New Roman" panose="02020603050405020304" pitchFamily="18" charset="0"/>
                <a:cs typeface="Times New Roman" panose="02020603050405020304" pitchFamily="18" charset="0"/>
              </a:rPr>
              <a:t>ФЗ «О противодействии коррупции» добавлена статья 13.3</a:t>
            </a:r>
          </a:p>
          <a:p>
            <a:pPr marL="109728" indent="0" algn="just">
              <a:buNone/>
            </a:pPr>
            <a:r>
              <a:rPr lang="ru-RU" sz="1700" dirty="0" smtClean="0">
                <a:latin typeface="Times New Roman" panose="02020603050405020304" pitchFamily="18" charset="0"/>
                <a:cs typeface="Times New Roman" panose="02020603050405020304" pitchFamily="18" charset="0"/>
              </a:rPr>
              <a:t>1. Организации </a:t>
            </a:r>
            <a:r>
              <a:rPr lang="ru-RU" sz="1700" dirty="0">
                <a:latin typeface="Times New Roman" panose="02020603050405020304" pitchFamily="18" charset="0"/>
                <a:cs typeface="Times New Roman" panose="02020603050405020304" pitchFamily="18" charset="0"/>
              </a:rPr>
              <a:t>обязаны разрабатывать и принимать меры по предупреждению коррупции.</a:t>
            </a:r>
          </a:p>
          <a:p>
            <a:pPr marL="109728" indent="0" algn="just">
              <a:buNone/>
            </a:pPr>
            <a:r>
              <a:rPr lang="ru-RU" sz="1700" dirty="0" smtClean="0">
                <a:latin typeface="Times New Roman" panose="02020603050405020304" pitchFamily="18" charset="0"/>
                <a:cs typeface="Times New Roman" panose="02020603050405020304" pitchFamily="18" charset="0"/>
              </a:rPr>
              <a:t>2. Меры </a:t>
            </a:r>
            <a:r>
              <a:rPr lang="ru-RU" sz="1700" dirty="0">
                <a:latin typeface="Times New Roman" panose="02020603050405020304" pitchFamily="18" charset="0"/>
                <a:cs typeface="Times New Roman" panose="02020603050405020304" pitchFamily="18" charset="0"/>
              </a:rPr>
              <a:t>по предупреждению коррупции, принимаемые в организации, могут включать:</a:t>
            </a:r>
          </a:p>
          <a:p>
            <a:pPr marL="109728" indent="0" algn="just">
              <a:buNone/>
            </a:pPr>
            <a:r>
              <a:rPr lang="ru-RU" sz="1700" dirty="0" smtClean="0">
                <a:latin typeface="Times New Roman" panose="02020603050405020304" pitchFamily="18" charset="0"/>
                <a:cs typeface="Times New Roman" panose="02020603050405020304" pitchFamily="18" charset="0"/>
              </a:rPr>
              <a:t>1) определение </a:t>
            </a:r>
            <a:r>
              <a:rPr lang="ru-RU" sz="1700" dirty="0">
                <a:latin typeface="Times New Roman" panose="02020603050405020304" pitchFamily="18" charset="0"/>
                <a:cs typeface="Times New Roman" panose="02020603050405020304" pitchFamily="18" charset="0"/>
              </a:rPr>
              <a:t>подразделений или должностных лиц, ответственных за профилактику коррупционных и иных правонарушений;</a:t>
            </a:r>
          </a:p>
          <a:p>
            <a:pPr marL="109728" indent="0" algn="just">
              <a:buNone/>
            </a:pPr>
            <a:r>
              <a:rPr lang="ru-RU" sz="1700" dirty="0" smtClean="0">
                <a:latin typeface="Times New Roman" panose="02020603050405020304" pitchFamily="18" charset="0"/>
                <a:cs typeface="Times New Roman" panose="02020603050405020304" pitchFamily="18" charset="0"/>
              </a:rPr>
              <a:t>2) сотрудничество </a:t>
            </a:r>
            <a:r>
              <a:rPr lang="ru-RU" sz="1700" dirty="0">
                <a:latin typeface="Times New Roman" panose="02020603050405020304" pitchFamily="18" charset="0"/>
                <a:cs typeface="Times New Roman" panose="02020603050405020304" pitchFamily="18" charset="0"/>
              </a:rPr>
              <a:t>организации с правоохранительными органами;</a:t>
            </a:r>
          </a:p>
          <a:p>
            <a:pPr marL="109728" indent="0" algn="just">
              <a:buNone/>
            </a:pPr>
            <a:r>
              <a:rPr lang="ru-RU" sz="1700" dirty="0" smtClean="0">
                <a:latin typeface="Times New Roman" panose="02020603050405020304" pitchFamily="18" charset="0"/>
                <a:cs typeface="Times New Roman" panose="02020603050405020304" pitchFamily="18" charset="0"/>
              </a:rPr>
              <a:t>3) разработку </a:t>
            </a:r>
            <a:r>
              <a:rPr lang="ru-RU" sz="1700" dirty="0">
                <a:latin typeface="Times New Roman" panose="02020603050405020304" pitchFamily="18" charset="0"/>
                <a:cs typeface="Times New Roman" panose="02020603050405020304" pitchFamily="18" charset="0"/>
              </a:rPr>
              <a:t>и внедрение в практику стандартов и процедур, направленных на обеспечение добросовестной работы организации;</a:t>
            </a:r>
          </a:p>
          <a:p>
            <a:pPr marL="109728" indent="0" algn="just">
              <a:buNone/>
            </a:pPr>
            <a:r>
              <a:rPr lang="ru-RU" sz="1700" dirty="0" smtClean="0">
                <a:latin typeface="Times New Roman" panose="02020603050405020304" pitchFamily="18" charset="0"/>
                <a:cs typeface="Times New Roman" panose="02020603050405020304" pitchFamily="18" charset="0"/>
              </a:rPr>
              <a:t>4) принятие </a:t>
            </a:r>
            <a:r>
              <a:rPr lang="ru-RU" sz="1700" dirty="0">
                <a:latin typeface="Times New Roman" panose="02020603050405020304" pitchFamily="18" charset="0"/>
                <a:cs typeface="Times New Roman" panose="02020603050405020304" pitchFamily="18" charset="0"/>
              </a:rPr>
              <a:t>кодекса этики и служебного поведения работников организации;</a:t>
            </a:r>
          </a:p>
          <a:p>
            <a:pPr marL="109728" indent="0" algn="just">
              <a:buNone/>
            </a:pPr>
            <a:r>
              <a:rPr lang="ru-RU" sz="1700" dirty="0" smtClean="0">
                <a:latin typeface="Times New Roman" panose="02020603050405020304" pitchFamily="18" charset="0"/>
                <a:cs typeface="Times New Roman" panose="02020603050405020304" pitchFamily="18" charset="0"/>
              </a:rPr>
              <a:t>5) предотвращение </a:t>
            </a:r>
            <a:r>
              <a:rPr lang="ru-RU" sz="1700" dirty="0">
                <a:latin typeface="Times New Roman" panose="02020603050405020304" pitchFamily="18" charset="0"/>
                <a:cs typeface="Times New Roman" panose="02020603050405020304" pitchFamily="18" charset="0"/>
              </a:rPr>
              <a:t>и урегулирование конфликта интересов;</a:t>
            </a:r>
          </a:p>
          <a:p>
            <a:pPr marL="109728" indent="0" algn="just">
              <a:buNone/>
            </a:pPr>
            <a:r>
              <a:rPr lang="ru-RU" sz="1700" dirty="0" smtClean="0">
                <a:latin typeface="Times New Roman" panose="02020603050405020304" pitchFamily="18" charset="0"/>
                <a:cs typeface="Times New Roman" panose="02020603050405020304" pitchFamily="18" charset="0"/>
              </a:rPr>
              <a:t>6) недопущение </a:t>
            </a:r>
            <a:r>
              <a:rPr lang="ru-RU" sz="1700" dirty="0">
                <a:latin typeface="Times New Roman" panose="02020603050405020304" pitchFamily="18" charset="0"/>
                <a:cs typeface="Times New Roman" panose="02020603050405020304" pitchFamily="18" charset="0"/>
              </a:rPr>
              <a:t>составления неофициальной отчетности и использования поддельных документов.</a:t>
            </a:r>
          </a:p>
          <a:p>
            <a:pPr marL="109728" indent="0" algn="just">
              <a:buNone/>
            </a:pPr>
            <a:r>
              <a:rPr lang="ru-RU" sz="1700" dirty="0" smtClean="0">
                <a:latin typeface="Times New Roman" panose="02020603050405020304" pitchFamily="18" charset="0"/>
                <a:cs typeface="Times New Roman" panose="02020603050405020304" pitchFamily="18" charset="0"/>
              </a:rPr>
              <a:t>Руководители </a:t>
            </a:r>
            <a:r>
              <a:rPr lang="ru-RU" sz="1700" dirty="0">
                <a:latin typeface="Times New Roman" panose="02020603050405020304" pitchFamily="18" charset="0"/>
                <a:cs typeface="Times New Roman" panose="02020603050405020304" pitchFamily="18" charset="0"/>
              </a:rPr>
              <a:t>РСПП, ТПП, Деловой России и ОПОРА России подписали Антикоррупционную хартию российского </a:t>
            </a:r>
            <a:r>
              <a:rPr lang="ru-RU" sz="1700" dirty="0" smtClean="0">
                <a:latin typeface="Times New Roman" panose="02020603050405020304" pitchFamily="18" charset="0"/>
                <a:cs typeface="Times New Roman" panose="02020603050405020304" pitchFamily="18" charset="0"/>
              </a:rPr>
              <a:t>бизнеса</a:t>
            </a:r>
            <a:endParaRPr lang="ru-RU" sz="17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Принятие мер по противодействию коррупции бизнесе</a:t>
            </a:r>
          </a:p>
        </p:txBody>
      </p:sp>
    </p:spTree>
    <p:extLst>
      <p:ext uri="{BB962C8B-B14F-4D97-AF65-F5344CB8AC3E}">
        <p14:creationId xmlns:p14="http://schemas.microsoft.com/office/powerpoint/2010/main" val="4245477456"/>
      </p:ext>
    </p:extLst>
  </p:cSld>
  <p:clrMapOvr>
    <a:masterClrMapping/>
  </p:clrMapOvr>
  <p:transition spd="slow">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628800"/>
            <a:ext cx="8229600" cy="4525963"/>
          </a:xfrm>
        </p:spPr>
        <p:txBody>
          <a:bodyPr>
            <a:normAutofit fontScale="85000" lnSpcReduction="20000"/>
          </a:bodyPr>
          <a:lstStyle/>
          <a:p>
            <a:pPr algn="just"/>
            <a:r>
              <a:rPr lang="ru-RU" dirty="0" smtClean="0">
                <a:latin typeface="Times New Roman" panose="02020603050405020304" pitchFamily="18" charset="0"/>
                <a:cs typeface="Times New Roman" panose="02020603050405020304" pitchFamily="18" charset="0"/>
              </a:rPr>
              <a:t>Начиная </a:t>
            </a:r>
            <a:r>
              <a:rPr lang="ru-RU" dirty="0">
                <a:latin typeface="Times New Roman" panose="02020603050405020304" pitchFamily="18" charset="0"/>
                <a:cs typeface="Times New Roman" panose="02020603050405020304" pitchFamily="18" charset="0"/>
              </a:rPr>
              <a:t>с момента включения статьи 19.28 в КоАП РФ количество дел, возбужденных по этой статье, постоянно увеличивается.</a:t>
            </a:r>
          </a:p>
          <a:p>
            <a:pPr algn="just"/>
            <a:r>
              <a:rPr lang="ru-RU" dirty="0">
                <a:latin typeface="Times New Roman" panose="02020603050405020304" pitchFamily="18" charset="0"/>
                <a:cs typeface="Times New Roman" panose="02020603050405020304" pitchFamily="18" charset="0"/>
              </a:rPr>
              <a:t>При этом на основе существующей правоприменительной и судебной практики уже можно выделить ряд проблем, решение которых необходимо для повышения эффективности привлечения юридических лиц к ответственности за коррупционные правонарушения.</a:t>
            </a:r>
          </a:p>
          <a:p>
            <a:pPr algn="just"/>
            <a:r>
              <a:rPr lang="ru-RU" dirty="0">
                <a:latin typeface="Times New Roman" panose="02020603050405020304" pitchFamily="18" charset="0"/>
                <a:cs typeface="Times New Roman" panose="02020603050405020304" pitchFamily="18" charset="0"/>
              </a:rPr>
              <a:t>Это и затруднения, возникающие при определении объективной стороны правонарушения, и проблемы привлечения организации к ответственности в тех случаях, когда организация не побуждала физическое лицо передавать незаконное вознаграждение в ее интересах, и определенные проблемы, связанные с конфискацией незаконного вознаграждения и т.д.</a:t>
            </a:r>
          </a:p>
          <a:p>
            <a:endParaRPr lang="ru-RU" dirty="0"/>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Принятие мер по противодействию коррупции бизнесе</a:t>
            </a:r>
          </a:p>
        </p:txBody>
      </p:sp>
    </p:spTree>
    <p:extLst>
      <p:ext uri="{BB962C8B-B14F-4D97-AF65-F5344CB8AC3E}">
        <p14:creationId xmlns:p14="http://schemas.microsoft.com/office/powerpoint/2010/main" val="327157871"/>
      </p:ext>
    </p:extLst>
  </p:cSld>
  <p:clrMapOvr>
    <a:masterClrMapping/>
  </p:clrMapOvr>
  <p:transition spd="slow">
    <p:wip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628800"/>
            <a:ext cx="8507288" cy="4536504"/>
          </a:xfrm>
        </p:spPr>
        <p:txBody>
          <a:bodyPr>
            <a:noAutofit/>
          </a:bodyPr>
          <a:lstStyle/>
          <a:p>
            <a:pPr algn="just"/>
            <a:r>
              <a:rPr lang="ru-RU" sz="2000" dirty="0" smtClean="0">
                <a:latin typeface="Times New Roman" panose="02020603050405020304" pitchFamily="18" charset="0"/>
                <a:cs typeface="Times New Roman" panose="02020603050405020304" pitchFamily="18" charset="0"/>
              </a:rPr>
              <a:t>В </a:t>
            </a:r>
            <a:r>
              <a:rPr lang="ru-RU" sz="2000" dirty="0">
                <a:latin typeface="Times New Roman" panose="02020603050405020304" pitchFamily="18" charset="0"/>
                <a:cs typeface="Times New Roman" panose="02020603050405020304" pitchFamily="18" charset="0"/>
              </a:rPr>
              <a:t>целях обеспечения соблюдения ст. 13.3 ФЗ «О противодействии коррупции» Минтруд России подготовил в 2013-2014 гг. «Методические рекомендации по разработке и принятию организациями мер по предупреждению и противодействию коррупции».</a:t>
            </a:r>
          </a:p>
          <a:p>
            <a:pPr algn="just"/>
            <a:r>
              <a:rPr lang="ru-RU" sz="2000" dirty="0">
                <a:latin typeface="Times New Roman" panose="02020603050405020304" pitchFamily="18" charset="0"/>
                <a:cs typeface="Times New Roman" panose="02020603050405020304" pitchFamily="18" charset="0"/>
              </a:rPr>
              <a:t>Органы прокуратуры уже активно проводят проверки исполнения организациями ст. 13.3.</a:t>
            </a:r>
          </a:p>
          <a:p>
            <a:pPr algn="just"/>
            <a:r>
              <a:rPr lang="ru-RU" sz="2000" dirty="0">
                <a:latin typeface="Times New Roman" panose="02020603050405020304" pitchFamily="18" charset="0"/>
                <a:cs typeface="Times New Roman" panose="02020603050405020304" pitchFamily="18" charset="0"/>
              </a:rPr>
              <a:t>В то же время чрезвычайно актуальной остается проблема стимулирования организаций, в том числе и крупных коммерческих компаний, к реализации антикоррупционных мер.</a:t>
            </a:r>
          </a:p>
          <a:p>
            <a:pPr algn="just"/>
            <a:r>
              <a:rPr lang="ru-RU" sz="2000" dirty="0">
                <a:latin typeface="Times New Roman" panose="02020603050405020304" pitchFamily="18" charset="0"/>
                <a:cs typeface="Times New Roman" panose="02020603050405020304" pitchFamily="18" charset="0"/>
              </a:rPr>
              <a:t>Необходимо и дальше разрабатывать систему мер, направленных как на поощрение организаций, эффективно внедряющих меры противодействия коррупции, так и на установление определенных ограничений на деятельность компаний, не выполняющих требования ст. 13.3</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Принятие мер по противодействию коррупции бизнесе</a:t>
            </a:r>
          </a:p>
        </p:txBody>
      </p:sp>
    </p:spTree>
    <p:extLst>
      <p:ext uri="{BB962C8B-B14F-4D97-AF65-F5344CB8AC3E}">
        <p14:creationId xmlns:p14="http://schemas.microsoft.com/office/powerpoint/2010/main" val="741178923"/>
      </p:ext>
    </p:extLst>
  </p:cSld>
  <p:clrMapOvr>
    <a:masterClrMapping/>
  </p:clrMapOvr>
  <p:transition spd="slow">
    <p:wip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just"/>
            <a:r>
              <a:rPr lang="ru-RU" dirty="0">
                <a:latin typeface="Times New Roman" panose="02020603050405020304" pitchFamily="18" charset="0"/>
                <a:cs typeface="Times New Roman" panose="02020603050405020304" pitchFamily="18" charset="0"/>
              </a:rPr>
              <a:t>Ключевую роль в координации реализации в России антикоррупционной политики играет Совет при Президенте РФ по противодействию коррупции.</a:t>
            </a:r>
          </a:p>
          <a:p>
            <a:pPr algn="just"/>
            <a:r>
              <a:rPr lang="ru-RU" dirty="0">
                <a:latin typeface="Times New Roman" panose="02020603050405020304" pitchFamily="18" charset="0"/>
                <a:cs typeface="Times New Roman" panose="02020603050405020304" pitchFamily="18" charset="0"/>
              </a:rPr>
              <a:t>Он был создан на основании Указа Президента РФ от 19 мая 2008 г. № 815 «О мерах по противодействию коррупции».</a:t>
            </a:r>
          </a:p>
          <a:p>
            <a:pPr algn="just"/>
            <a:r>
              <a:rPr lang="ru-RU" dirty="0">
                <a:latin typeface="Times New Roman" panose="02020603050405020304" pitchFamily="18" charset="0"/>
                <a:cs typeface="Times New Roman" panose="02020603050405020304" pitchFamily="18" charset="0"/>
              </a:rPr>
              <a:t>Официальный Сайт Совета - http://state.kremlin.ru/council/12/news</a:t>
            </a:r>
          </a:p>
          <a:p>
            <a:endParaRPr lang="ru-RU" dirty="0"/>
          </a:p>
        </p:txBody>
      </p:sp>
      <p:sp>
        <p:nvSpPr>
          <p:cNvPr id="3" name="Заголовок 2"/>
          <p:cNvSpPr>
            <a:spLocks noGrp="1"/>
          </p:cNvSpPr>
          <p:nvPr>
            <p:ph type="title"/>
          </p:nvPr>
        </p:nvSpPr>
        <p:spPr/>
        <p:txBody>
          <a:bodyPr/>
          <a:lstStyle/>
          <a:p>
            <a:pPr algn="ctr"/>
            <a:r>
              <a:rPr lang="ru-RU" dirty="0">
                <a:latin typeface="Times New Roman" panose="02020603050405020304" pitchFamily="18" charset="0"/>
                <a:cs typeface="Times New Roman" panose="02020603050405020304" pitchFamily="18" charset="0"/>
              </a:rPr>
              <a:t>Создание системы госорганов</a:t>
            </a:r>
          </a:p>
        </p:txBody>
      </p:sp>
    </p:spTree>
    <p:extLst>
      <p:ext uri="{BB962C8B-B14F-4D97-AF65-F5344CB8AC3E}">
        <p14:creationId xmlns:p14="http://schemas.microsoft.com/office/powerpoint/2010/main" val="75956385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algn="just">
              <a:lnSpc>
                <a:spcPct val="90000"/>
              </a:lnSpc>
              <a:spcBef>
                <a:spcPct val="0"/>
              </a:spcBef>
              <a:buNone/>
            </a:pPr>
            <a:r>
              <a:rPr lang="ru-RU" sz="2400" dirty="0" smtClean="0"/>
              <a:t> </a:t>
            </a:r>
            <a:r>
              <a:rPr lang="ru-RU" sz="2400" dirty="0" smtClean="0">
                <a:latin typeface="Times New Roman" pitchFamily="18" charset="0"/>
                <a:cs typeface="Times New Roman" pitchFamily="18" charset="0"/>
              </a:rPr>
              <a:t>По данным социологических опросов:</a:t>
            </a:r>
          </a:p>
          <a:p>
            <a:pPr algn="just">
              <a:lnSpc>
                <a:spcPct val="90000"/>
              </a:lnSpc>
              <a:spcBef>
                <a:spcPct val="0"/>
              </a:spcBef>
              <a:buFont typeface="Wingdings" pitchFamily="2" charset="2"/>
              <a:buChar char="Ø"/>
            </a:pPr>
            <a:r>
              <a:rPr lang="ru-RU" sz="2400" dirty="0" smtClean="0">
                <a:latin typeface="Times New Roman" pitchFamily="18" charset="0"/>
                <a:cs typeface="Times New Roman" pitchFamily="18" charset="0"/>
              </a:rPr>
              <a:t>    в этом году 17 процентов наших граждан попадали в ситуации, связанные с возможной дачей взятки ( в прошлом году – 35 процентов)</a:t>
            </a:r>
          </a:p>
          <a:p>
            <a:pPr algn="just">
              <a:lnSpc>
                <a:spcPct val="90000"/>
              </a:lnSpc>
              <a:spcBef>
                <a:spcPct val="0"/>
              </a:spcBef>
              <a:buFont typeface="Wingdings" pitchFamily="2" charset="2"/>
              <a:buChar char="Ø"/>
            </a:pPr>
            <a:r>
              <a:rPr lang="ru-RU" sz="2400" dirty="0" smtClean="0">
                <a:latin typeface="Times New Roman" pitchFamily="18" charset="0"/>
                <a:cs typeface="Times New Roman" pitchFamily="18" charset="0"/>
              </a:rPr>
              <a:t>    63% предприятий хотя бы изредка сталкивались с коррупцией;</a:t>
            </a:r>
          </a:p>
          <a:p>
            <a:pPr algn="just">
              <a:lnSpc>
                <a:spcPct val="90000"/>
              </a:lnSpc>
              <a:spcBef>
                <a:spcPct val="0"/>
              </a:spcBef>
              <a:buFont typeface="Wingdings" pitchFamily="2" charset="2"/>
              <a:buChar char="Ø"/>
            </a:pPr>
            <a:r>
              <a:rPr lang="ru-RU" sz="2400" dirty="0" smtClean="0">
                <a:latin typeface="Times New Roman" pitchFamily="18" charset="0"/>
                <a:cs typeface="Times New Roman" pitchFamily="18" charset="0"/>
              </a:rPr>
              <a:t>     среднегодовой размер неформальных платежей, выплачиваемых предприятием государственным и муниципальным служащим составляет 600 тыс. руб., или 4,4% от общего объема продаж предприятия.</a:t>
            </a:r>
          </a:p>
          <a:p>
            <a:pPr algn="just">
              <a:lnSpc>
                <a:spcPct val="90000"/>
              </a:lnSpc>
              <a:spcBef>
                <a:spcPct val="0"/>
              </a:spcBef>
              <a:buFont typeface="Wingdings" pitchFamily="2" charset="2"/>
              <a:buChar char="Ø"/>
            </a:pPr>
            <a:r>
              <a:rPr lang="ru-RU" sz="2400" dirty="0" smtClean="0">
                <a:latin typeface="Times New Roman" pitchFamily="18" charset="0"/>
                <a:cs typeface="Times New Roman" pitchFamily="18" charset="0"/>
              </a:rPr>
              <a:t>В </a:t>
            </a:r>
            <a:r>
              <a:rPr lang="ru-RU" sz="2400" dirty="0" smtClean="0">
                <a:latin typeface="Times New Roman" pitchFamily="18" charset="0"/>
                <a:cs typeface="Times New Roman" pitchFamily="18" charset="0"/>
              </a:rPr>
              <a:t>2023 </a:t>
            </a:r>
            <a:r>
              <a:rPr lang="ru-RU" sz="2400" dirty="0" smtClean="0">
                <a:latin typeface="Times New Roman" pitchFamily="18" charset="0"/>
                <a:cs typeface="Times New Roman" pitchFamily="18" charset="0"/>
              </a:rPr>
              <a:t>году средняя взятка чиновникам в России выросла в 2 раза и составила 208 тысяч рублей.</a:t>
            </a:r>
          </a:p>
          <a:p>
            <a:pPr algn="just">
              <a:lnSpc>
                <a:spcPct val="80000"/>
              </a:lnSpc>
              <a:spcBef>
                <a:spcPct val="0"/>
              </a:spcBef>
              <a:buClr>
                <a:srgbClr val="FF0000"/>
              </a:buClr>
              <a:buNone/>
            </a:pPr>
            <a:endParaRPr lang="ru-RU" sz="2400" dirty="0" smtClean="0"/>
          </a:p>
          <a:p>
            <a:pPr>
              <a:lnSpc>
                <a:spcPct val="80000"/>
              </a:lnSpc>
              <a:buNone/>
            </a:pPr>
            <a:r>
              <a:rPr lang="ru-RU" sz="2400" dirty="0" smtClean="0"/>
              <a:t> </a:t>
            </a:r>
            <a:endParaRPr lang="ru-RU" dirty="0"/>
          </a:p>
        </p:txBody>
      </p:sp>
      <p:sp>
        <p:nvSpPr>
          <p:cNvPr id="3" name="Заголовок 2"/>
          <p:cNvSpPr>
            <a:spLocks noGrp="1"/>
          </p:cNvSpPr>
          <p:nvPr>
            <p:ph type="title"/>
          </p:nvPr>
        </p:nvSpPr>
        <p:spPr/>
        <p:txBody>
          <a:bodyPr>
            <a:noAutofit/>
          </a:bodyPr>
          <a:lstStyle/>
          <a:p>
            <a:pPr algn="ctr"/>
            <a:r>
              <a:rPr lang="ru-RU" sz="4000" dirty="0" smtClean="0">
                <a:latin typeface="Times New Roman" pitchFamily="18" charset="0"/>
                <a:cs typeface="Times New Roman" pitchFamily="18" charset="0"/>
              </a:rPr>
              <a:t>Общественная опасность коррупции</a:t>
            </a:r>
            <a:endParaRPr lang="ru-RU" sz="4000" dirty="0">
              <a:latin typeface="Times New Roman" pitchFamily="18" charset="0"/>
              <a:cs typeface="Times New Roman" pitchFamily="18" charset="0"/>
            </a:endParaRPr>
          </a:p>
        </p:txBody>
      </p:sp>
    </p:spTree>
  </p:cSld>
  <p:clrMapOvr>
    <a:masterClrMapping/>
  </p:clrMapOvr>
  <p:transition spd="slow">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611968"/>
          </a:xfrm>
        </p:spPr>
        <p:txBody>
          <a:bodyPr>
            <a:normAutofit fontScale="62500" lnSpcReduction="20000"/>
          </a:bodyPr>
          <a:lstStyle/>
          <a:p>
            <a:pPr marL="109728" indent="0" algn="just">
              <a:buNone/>
            </a:pPr>
            <a:r>
              <a:rPr lang="ru-RU" sz="3400" dirty="0">
                <a:latin typeface="Times New Roman" panose="02020603050405020304" pitchFamily="18" charset="0"/>
                <a:cs typeface="Times New Roman" panose="02020603050405020304" pitchFamily="18" charset="0"/>
              </a:rPr>
              <a:t>Основные задачи Совета:</a:t>
            </a:r>
          </a:p>
          <a:p>
            <a:pPr algn="just"/>
            <a:r>
              <a:rPr lang="ru-RU" sz="3400" dirty="0" smtClean="0">
                <a:latin typeface="Times New Roman" panose="02020603050405020304" pitchFamily="18" charset="0"/>
                <a:cs typeface="Times New Roman" panose="02020603050405020304" pitchFamily="18" charset="0"/>
              </a:rPr>
              <a:t>подготовка </a:t>
            </a:r>
            <a:r>
              <a:rPr lang="ru-RU" sz="3400" dirty="0">
                <a:latin typeface="Times New Roman" panose="02020603050405020304" pitchFamily="18" charset="0"/>
                <a:cs typeface="Times New Roman" panose="02020603050405020304" pitchFamily="18" charset="0"/>
              </a:rPr>
              <a:t>предложений Президенту РФ, касающихся выработки и реализации государственной политики в области противодействия коррупции;</a:t>
            </a:r>
          </a:p>
          <a:p>
            <a:pPr algn="just"/>
            <a:r>
              <a:rPr lang="ru-RU" sz="3400" dirty="0" smtClean="0">
                <a:latin typeface="Times New Roman" panose="02020603050405020304" pitchFamily="18" charset="0"/>
                <a:cs typeface="Times New Roman" panose="02020603050405020304" pitchFamily="18" charset="0"/>
              </a:rPr>
              <a:t>координация </a:t>
            </a:r>
            <a:r>
              <a:rPr lang="ru-RU" sz="3400" dirty="0">
                <a:latin typeface="Times New Roman" panose="02020603050405020304" pitchFamily="18" charset="0"/>
                <a:cs typeface="Times New Roman" panose="02020603050405020304" pitchFamily="18" charset="0"/>
              </a:rPr>
              <a:t>деятельности федеральных органов исполнительной власти, органов исполнительной власти субъектов РФ и органов местного самоуправления муниципальных образований по реализации государственной политики в области противодействия коррупции;</a:t>
            </a:r>
          </a:p>
          <a:p>
            <a:pPr algn="just"/>
            <a:r>
              <a:rPr lang="ru-RU" sz="3400" dirty="0" smtClean="0">
                <a:latin typeface="Times New Roman" panose="02020603050405020304" pitchFamily="18" charset="0"/>
                <a:cs typeface="Times New Roman" panose="02020603050405020304" pitchFamily="18" charset="0"/>
              </a:rPr>
              <a:t>контроль </a:t>
            </a:r>
            <a:r>
              <a:rPr lang="ru-RU" sz="3400" dirty="0">
                <a:latin typeface="Times New Roman" panose="02020603050405020304" pitchFamily="18" charset="0"/>
                <a:cs typeface="Times New Roman" panose="02020603050405020304" pitchFamily="18" charset="0"/>
              </a:rPr>
              <a:t>за реализацией мероприятий, предусмотренных Национальным планом противодействия коррупции.</a:t>
            </a:r>
          </a:p>
          <a:p>
            <a:pPr algn="just"/>
            <a:r>
              <a:rPr lang="ru-RU" sz="3400" dirty="0">
                <a:latin typeface="Times New Roman" panose="02020603050405020304" pitchFamily="18" charset="0"/>
                <a:cs typeface="Times New Roman" panose="02020603050405020304" pitchFamily="18" charset="0"/>
              </a:rPr>
              <a:t>Председателем Совета является Президент РФ.</a:t>
            </a:r>
          </a:p>
          <a:p>
            <a:pPr algn="just"/>
            <a:r>
              <a:rPr lang="ru-RU" sz="3400" dirty="0">
                <a:latin typeface="Times New Roman" panose="02020603050405020304" pitchFamily="18" charset="0"/>
                <a:cs typeface="Times New Roman" panose="02020603050405020304" pitchFamily="18" charset="0"/>
              </a:rPr>
              <a:t>Заседания Совета проводятся приблизительно один раз в год. В промежутках между заседаниями Совета проводятся заседания Президиума Совета.</a:t>
            </a:r>
          </a:p>
          <a:p>
            <a:endParaRPr lang="ru-RU" dirty="0"/>
          </a:p>
        </p:txBody>
      </p:sp>
      <p:sp>
        <p:nvSpPr>
          <p:cNvPr id="3" name="Заголовок 2"/>
          <p:cNvSpPr>
            <a:spLocks noGrp="1"/>
          </p:cNvSpPr>
          <p:nvPr>
            <p:ph type="title"/>
          </p:nvPr>
        </p:nvSpPr>
        <p:spPr/>
        <p:txBody>
          <a:bodyPr/>
          <a:lstStyle/>
          <a:p>
            <a:pPr algn="ctr"/>
            <a:r>
              <a:rPr lang="ru-RU" dirty="0">
                <a:latin typeface="Times New Roman" panose="02020603050405020304" pitchFamily="18" charset="0"/>
                <a:cs typeface="Times New Roman" panose="02020603050405020304" pitchFamily="18" charset="0"/>
              </a:rPr>
              <a:t>Создание системы госорганов</a:t>
            </a:r>
          </a:p>
        </p:txBody>
      </p:sp>
    </p:spTree>
    <p:extLst>
      <p:ext uri="{BB962C8B-B14F-4D97-AF65-F5344CB8AC3E}">
        <p14:creationId xmlns:p14="http://schemas.microsoft.com/office/powerpoint/2010/main" val="2155747347"/>
      </p:ext>
    </p:extLst>
  </p:cSld>
  <p:clrMapOvr>
    <a:masterClrMapping/>
  </p:clrMapOvr>
  <p:transition spd="slow">
    <p:wip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628800"/>
            <a:ext cx="8363272" cy="4896544"/>
          </a:xfrm>
        </p:spPr>
        <p:txBody>
          <a:bodyPr>
            <a:normAutofit fontScale="77500" lnSpcReduction="20000"/>
          </a:bodyPr>
          <a:lstStyle/>
          <a:p>
            <a:pPr algn="just"/>
            <a:r>
              <a:rPr lang="ru-RU" sz="2200" dirty="0">
                <a:latin typeface="Times New Roman" panose="02020603050405020304" pitchFamily="18" charset="0"/>
                <a:cs typeface="Times New Roman" panose="02020603050405020304" pitchFamily="18" charset="0"/>
              </a:rPr>
              <a:t>Председателем президиума Совета является Руководитель Администрации Президента </a:t>
            </a:r>
            <a:r>
              <a:rPr lang="ru-RU" sz="2200" dirty="0" smtClean="0">
                <a:latin typeface="Times New Roman" panose="02020603050405020304" pitchFamily="18" charset="0"/>
                <a:cs typeface="Times New Roman" panose="02020603050405020304" pitchFamily="18" charset="0"/>
              </a:rPr>
              <a:t>РФ.</a:t>
            </a:r>
          </a:p>
          <a:p>
            <a:pPr marL="109728" indent="0" algn="just">
              <a:buNone/>
            </a:pPr>
            <a:r>
              <a:rPr lang="ru-RU" sz="2200" dirty="0" smtClean="0">
                <a:latin typeface="Times New Roman" panose="02020603050405020304" pitchFamily="18" charset="0"/>
                <a:cs typeface="Times New Roman" panose="02020603050405020304" pitchFamily="18" charset="0"/>
              </a:rPr>
              <a:t>Основные задачи Президиума:</a:t>
            </a:r>
          </a:p>
          <a:p>
            <a:pPr algn="just"/>
            <a:r>
              <a:rPr lang="ru-RU" sz="2200" dirty="0" smtClean="0">
                <a:latin typeface="Times New Roman" panose="02020603050405020304" pitchFamily="18" charset="0"/>
                <a:cs typeface="Times New Roman" panose="02020603050405020304" pitchFamily="18" charset="0"/>
              </a:rPr>
              <a:t>формирование </a:t>
            </a:r>
            <a:r>
              <a:rPr lang="ru-RU" sz="2200" dirty="0">
                <a:latin typeface="Times New Roman" panose="02020603050405020304" pitchFamily="18" charset="0"/>
                <a:cs typeface="Times New Roman" panose="02020603050405020304" pitchFamily="18" charset="0"/>
              </a:rPr>
              <a:t>повестки дня заседаний Совета;</a:t>
            </a:r>
          </a:p>
          <a:p>
            <a:pPr algn="just"/>
            <a:r>
              <a:rPr lang="ru-RU" sz="2200" dirty="0" smtClean="0">
                <a:latin typeface="Times New Roman" panose="02020603050405020304" pitchFamily="18" charset="0"/>
                <a:cs typeface="Times New Roman" panose="02020603050405020304" pitchFamily="18" charset="0"/>
              </a:rPr>
              <a:t>рассмотрение </a:t>
            </a:r>
            <a:r>
              <a:rPr lang="ru-RU" sz="2200" dirty="0">
                <a:latin typeface="Times New Roman" panose="02020603050405020304" pitchFamily="18" charset="0"/>
                <a:cs typeface="Times New Roman" panose="02020603050405020304" pitchFamily="18" charset="0"/>
              </a:rPr>
              <a:t>вопросов, связанных с реализацией решений Совета;</a:t>
            </a:r>
          </a:p>
          <a:p>
            <a:pPr algn="just"/>
            <a:r>
              <a:rPr lang="ru-RU" sz="2200" dirty="0" smtClean="0">
                <a:latin typeface="Times New Roman" panose="02020603050405020304" pitchFamily="18" charset="0"/>
                <a:cs typeface="Times New Roman" panose="02020603050405020304" pitchFamily="18" charset="0"/>
              </a:rPr>
              <a:t>создание </a:t>
            </a:r>
            <a:r>
              <a:rPr lang="ru-RU" sz="2200" dirty="0">
                <a:latin typeface="Times New Roman" panose="02020603050405020304" pitchFamily="18" charset="0"/>
                <a:cs typeface="Times New Roman" panose="02020603050405020304" pitchFamily="18" charset="0"/>
              </a:rPr>
              <a:t>рабочих групп (комиссий) по отдельным вопросам из числа членов Совета, а также из числа представителей иных государственных органов, представителей общественных объединений и организаций, экспертов, ученых и специалистов;</a:t>
            </a:r>
          </a:p>
          <a:p>
            <a:pPr algn="just"/>
            <a:r>
              <a:rPr lang="ru-RU" sz="2200" dirty="0" smtClean="0">
                <a:latin typeface="Times New Roman" panose="02020603050405020304" pitchFamily="18" charset="0"/>
                <a:cs typeface="Times New Roman" panose="02020603050405020304" pitchFamily="18" charset="0"/>
              </a:rPr>
              <a:t>рассмотрение </a:t>
            </a:r>
            <a:r>
              <a:rPr lang="ru-RU" sz="2200" dirty="0">
                <a:latin typeface="Times New Roman" panose="02020603050405020304" pitchFamily="18" charset="0"/>
                <a:cs typeface="Times New Roman" panose="02020603050405020304" pitchFamily="18" charset="0"/>
              </a:rPr>
              <a:t>вопросов, касающихся соблюдения требований к служебному (должностному) поведению и урегулирования конфликта интересов, в отношении лиц, замещающих:</a:t>
            </a:r>
          </a:p>
          <a:p>
            <a:pPr marL="109728" indent="0" algn="just">
              <a:buNone/>
            </a:pPr>
            <a:r>
              <a:rPr lang="ru-RU" sz="2200" dirty="0">
                <a:latin typeface="Times New Roman" panose="02020603050405020304" pitchFamily="18" charset="0"/>
                <a:cs typeface="Times New Roman" panose="02020603050405020304" pitchFamily="18" charset="0"/>
              </a:rPr>
              <a:t>•определенные государственные должности РФ</a:t>
            </a:r>
            <a:r>
              <a:rPr lang="ru-RU" sz="2200" dirty="0" smtClean="0">
                <a:latin typeface="Times New Roman" panose="02020603050405020304" pitchFamily="18" charset="0"/>
                <a:cs typeface="Times New Roman" panose="02020603050405020304" pitchFamily="18" charset="0"/>
              </a:rPr>
              <a:t>,</a:t>
            </a:r>
          </a:p>
          <a:p>
            <a:pPr marL="109728" indent="0" algn="just">
              <a:buNone/>
            </a:pPr>
            <a:r>
              <a:rPr lang="ru-RU" sz="2200" dirty="0">
                <a:latin typeface="Times New Roman" panose="02020603050405020304" pitchFamily="18" charset="0"/>
                <a:cs typeface="Times New Roman" panose="02020603050405020304" pitchFamily="18" charset="0"/>
              </a:rPr>
              <a:t>•должности федеральной государственной службы, назначение на которые и освобождение от которых осуществляются Президентом РФ и Правительством РФ</a:t>
            </a:r>
            <a:r>
              <a:rPr lang="ru-RU" sz="2200" dirty="0" smtClean="0">
                <a:latin typeface="Times New Roman" panose="02020603050405020304" pitchFamily="18" charset="0"/>
                <a:cs typeface="Times New Roman" panose="02020603050405020304" pitchFamily="18" charset="0"/>
              </a:rPr>
              <a:t>,</a:t>
            </a:r>
          </a:p>
          <a:p>
            <a:pPr marL="109728" indent="0" algn="just">
              <a:buNone/>
            </a:pPr>
            <a:r>
              <a:rPr lang="ru-RU" sz="2200" dirty="0">
                <a:latin typeface="Times New Roman" panose="02020603050405020304" pitchFamily="18" charset="0"/>
                <a:cs typeface="Times New Roman" panose="02020603050405020304" pitchFamily="18" charset="0"/>
              </a:rPr>
              <a:t>•должности руководителей и заместителей руководителей Аппарата Совета Федерации, Аппарата Государственной Думы, аппарата Центральной избирательной комиссии и аппарата Счетной палаты</a:t>
            </a:r>
            <a:r>
              <a:rPr lang="ru-RU"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a:p>
            <a:pPr marL="109728" indent="0" algn="just">
              <a:buNone/>
            </a:pPr>
            <a:endParaRPr lang="ru-RU" sz="2200" dirty="0">
              <a:latin typeface="Times New Roman" panose="02020603050405020304" pitchFamily="18" charset="0"/>
              <a:cs typeface="Times New Roman" panose="02020603050405020304" pitchFamily="18"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Президиум Совета при Президенте РФ по противодействию коррупции</a:t>
            </a:r>
          </a:p>
        </p:txBody>
      </p:sp>
    </p:spTree>
    <p:extLst>
      <p:ext uri="{BB962C8B-B14F-4D97-AF65-F5344CB8AC3E}">
        <p14:creationId xmlns:p14="http://schemas.microsoft.com/office/powerpoint/2010/main" val="1761931831"/>
      </p:ext>
    </p:extLst>
  </p:cSld>
  <p:clrMapOvr>
    <a:masterClrMapping/>
  </p:clrMapOvr>
  <p:transition spd="slow">
    <p:wip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481328"/>
            <a:ext cx="8640960" cy="4755984"/>
          </a:xfrm>
        </p:spPr>
        <p:txBody>
          <a:bodyPr>
            <a:normAutofit fontScale="92500" lnSpcReduction="10000"/>
          </a:bodyPr>
          <a:lstStyle/>
          <a:p>
            <a:pPr algn="just"/>
            <a:r>
              <a:rPr lang="ru-RU" sz="2100" dirty="0" smtClean="0">
                <a:latin typeface="Times New Roman" panose="02020603050405020304" pitchFamily="18" charset="0"/>
                <a:cs typeface="Times New Roman" panose="02020603050405020304" pitchFamily="18" charset="0"/>
              </a:rPr>
              <a:t>•</a:t>
            </a:r>
            <a:r>
              <a:rPr lang="ru-RU" sz="2100" dirty="0">
                <a:latin typeface="Times New Roman" panose="02020603050405020304" pitchFamily="18" charset="0"/>
                <a:cs typeface="Times New Roman" panose="02020603050405020304" pitchFamily="18" charset="0"/>
              </a:rPr>
              <a:t>должности заместителя Председателя и/или члена Совета директоров Центрального банка РФ, должности в государственных корпорациях (компаниях), иных организациях, назначение на которые и освобождение от которых осуществляются Президентом РФ и Правительством РФ.</a:t>
            </a:r>
          </a:p>
          <a:p>
            <a:pPr algn="just"/>
            <a:r>
              <a:rPr lang="ru-RU" sz="2100" dirty="0">
                <a:latin typeface="Times New Roman" panose="02020603050405020304" pitchFamily="18" charset="0"/>
                <a:cs typeface="Times New Roman" panose="02020603050405020304" pitchFamily="18" charset="0"/>
              </a:rPr>
              <a:t>По сути, для лиц, замещающих указанные должности, Президиум Совета выполняет роль комиссии по соблюдению требований к служебному поведению и урегулированию конфликта интересов. Соответствующее положение утверждено Указом Президента РФ от 25.02.2011 N 233 «О некоторых вопросах организации деятельности президиума Совета при Президенте Российской Федерации по противодействию коррупции».</a:t>
            </a:r>
          </a:p>
          <a:p>
            <a:pPr algn="just"/>
            <a:r>
              <a:rPr lang="ru-RU" sz="2100" dirty="0" smtClean="0">
                <a:latin typeface="Times New Roman" panose="02020603050405020304" pitchFamily="18" charset="0"/>
                <a:cs typeface="Times New Roman" panose="02020603050405020304" pitchFamily="18" charset="0"/>
              </a:rPr>
              <a:t>по </a:t>
            </a:r>
            <a:r>
              <a:rPr lang="ru-RU" sz="2100" dirty="0">
                <a:latin typeface="Times New Roman" panose="02020603050405020304" pitchFamily="18" charset="0"/>
                <a:cs typeface="Times New Roman" panose="02020603050405020304" pitchFamily="18" charset="0"/>
              </a:rPr>
              <a:t>решению Президента РФ или Руководителя Администрации Президента РФ рассмотрение вопросов, касающихся соблюдения требований к служебному (должностному) поведению и урегулирования конфликта интересов, в отношении лиц, замещающих любые должности, осуществление полномочий по которым влечет за собой обязанность представлять сведения о доходах, об имуществе и обязательствах имущественного характера.</a:t>
            </a:r>
          </a:p>
          <a:p>
            <a:endParaRPr lang="ru-RU" dirty="0"/>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Президиум Совета при Президенте РФ по противодействию коррупции</a:t>
            </a:r>
          </a:p>
        </p:txBody>
      </p:sp>
    </p:spTree>
    <p:extLst>
      <p:ext uri="{BB962C8B-B14F-4D97-AF65-F5344CB8AC3E}">
        <p14:creationId xmlns:p14="http://schemas.microsoft.com/office/powerpoint/2010/main" val="475912735"/>
      </p:ext>
    </p:extLst>
  </p:cSld>
  <p:clrMapOvr>
    <a:masterClrMapping/>
  </p:clrMapOvr>
  <p:transition spd="slow">
    <p:wip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685656"/>
            <a:ext cx="8229600" cy="5116024"/>
          </a:xfrm>
        </p:spPr>
        <p:txBody>
          <a:bodyPr>
            <a:noAutofit/>
          </a:bodyPr>
          <a:lstStyle/>
          <a:p>
            <a:pPr algn="just"/>
            <a:r>
              <a:rPr lang="ru-RU" sz="2300" dirty="0" smtClean="0">
                <a:latin typeface="Times New Roman" panose="02020603050405020304" pitchFamily="18" charset="0"/>
                <a:cs typeface="Times New Roman" panose="02020603050405020304" pitchFamily="18" charset="0"/>
              </a:rPr>
              <a:t>2009– </a:t>
            </a:r>
            <a:r>
              <a:rPr lang="ru-RU" sz="2300" dirty="0">
                <a:latin typeface="Times New Roman" panose="02020603050405020304" pitchFamily="18" charset="0"/>
                <a:cs typeface="Times New Roman" panose="02020603050405020304" pitchFamily="18" charset="0"/>
              </a:rPr>
              <a:t>в соответствии с Указом Президента РФ от 21.09.2009 N 1065 в каждом федеральном государственном органе (а позднее и в фондах, государственных корпорациях и ряде иных организаций) создаются специализированные подразделения кадровых служб по профилактике коррупционных и иных правонарушений.</a:t>
            </a:r>
          </a:p>
          <a:p>
            <a:pPr algn="just"/>
            <a:r>
              <a:rPr lang="ru-RU" sz="2300" dirty="0">
                <a:latin typeface="Times New Roman" panose="02020603050405020304" pitchFamily="18" charset="0"/>
                <a:cs typeface="Times New Roman" panose="02020603050405020304" pitchFamily="18" charset="0"/>
              </a:rPr>
              <a:t>Подразделения наделяются чрезвычайно широким кругом функций: от оказания консультативной помощи по вопросам применения антикоррупционного законодательства до проверки соблюдения государственными служащими (работниками) антикоррупционных запретов, ограничений и обязанностей</a:t>
            </a:r>
            <a:r>
              <a:rPr lang="ru-RU" sz="2300" dirty="0" smtClean="0">
                <a:latin typeface="Times New Roman" panose="02020603050405020304" pitchFamily="18" charset="0"/>
                <a:cs typeface="Times New Roman" panose="02020603050405020304" pitchFamily="18" charset="0"/>
              </a:rPr>
              <a:t>.</a:t>
            </a:r>
            <a:endParaRPr lang="ru-RU" sz="23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p:txBody>
          <a:bodyPr>
            <a:noAutofit/>
          </a:bodyPr>
          <a:lstStyle/>
          <a:p>
            <a:pPr algn="ctr"/>
            <a:r>
              <a:rPr lang="ru-RU" sz="2800" dirty="0">
                <a:latin typeface="Times New Roman" panose="02020603050405020304" pitchFamily="18" charset="0"/>
                <a:cs typeface="Times New Roman" panose="02020603050405020304" pitchFamily="18" charset="0"/>
              </a:rPr>
              <a:t>Координация противодействия коррупции на уровне отдельных государственных органов</a:t>
            </a:r>
          </a:p>
        </p:txBody>
      </p:sp>
    </p:spTree>
    <p:extLst>
      <p:ext uri="{BB962C8B-B14F-4D97-AF65-F5344CB8AC3E}">
        <p14:creationId xmlns:p14="http://schemas.microsoft.com/office/powerpoint/2010/main" val="1411210026"/>
      </p:ext>
    </p:extLst>
  </p:cSld>
  <p:clrMapOvr>
    <a:masterClrMapping/>
  </p:clrMapOvr>
  <p:transition spd="slow">
    <p:wip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just"/>
            <a:r>
              <a:rPr lang="ru-RU" sz="2200" dirty="0" smtClean="0">
                <a:latin typeface="Times New Roman" panose="02020603050405020304" pitchFamily="18" charset="0"/>
                <a:cs typeface="Times New Roman" panose="02020603050405020304" pitchFamily="18" charset="0"/>
              </a:rPr>
              <a:t>2010 – </a:t>
            </a:r>
            <a:r>
              <a:rPr lang="ru-RU" sz="2200" dirty="0">
                <a:latin typeface="Times New Roman" panose="02020603050405020304" pitchFamily="18" charset="0"/>
                <a:cs typeface="Times New Roman" panose="02020603050405020304" pitchFamily="18" charset="0"/>
              </a:rPr>
              <a:t>Указ Президента РФ от 01.07.2010 N 821 утверждает новую редакцию Положения о комиссиях по соблюдению требований к служебному поведению федеральных государственных гражданских служащих и урегулированию конфликта интересов</a:t>
            </a:r>
          </a:p>
          <a:p>
            <a:pPr algn="just"/>
            <a:r>
              <a:rPr lang="ru-RU" sz="2200" dirty="0">
                <a:latin typeface="Times New Roman" panose="02020603050405020304" pitchFamily="18" charset="0"/>
                <a:cs typeface="Times New Roman" panose="02020603050405020304" pitchFamily="18" charset="0"/>
              </a:rPr>
              <a:t>Комиссии, состоящие на 25% не из служащих государственного органа, являются совещательным подразделением при руководителе государственного органа. Комиссии рассматривают случаи возможного несоблюдения государственными служащими антикоррупционных запретов, ограничений и обязанностей, а также широкий круг иных вопросов, связанных с реализацией в государственном органе мер по предупреждению коррупции.</a:t>
            </a:r>
          </a:p>
          <a:p>
            <a:endParaRPr lang="ru-RU" dirty="0"/>
          </a:p>
        </p:txBody>
      </p:sp>
      <p:sp>
        <p:nvSpPr>
          <p:cNvPr id="4" name="Заголовок 2"/>
          <p:cNvSpPr>
            <a:spLocks noGrp="1"/>
          </p:cNvSpPr>
          <p:nvPr>
            <p:ph type="title"/>
          </p:nvPr>
        </p:nvSpPr>
        <p:spPr/>
        <p:txBody>
          <a:bodyPr>
            <a:noAutofit/>
          </a:bodyPr>
          <a:lstStyle/>
          <a:p>
            <a:pPr algn="ctr"/>
            <a:r>
              <a:rPr lang="ru-RU" sz="2800" dirty="0">
                <a:latin typeface="Times New Roman" panose="02020603050405020304" pitchFamily="18" charset="0"/>
                <a:cs typeface="Times New Roman" panose="02020603050405020304" pitchFamily="18" charset="0"/>
              </a:rPr>
              <a:t>Координация противодействия коррупции на уровне отдельных государственных органов</a:t>
            </a:r>
          </a:p>
        </p:txBody>
      </p:sp>
    </p:spTree>
    <p:extLst>
      <p:ext uri="{BB962C8B-B14F-4D97-AF65-F5344CB8AC3E}">
        <p14:creationId xmlns:p14="http://schemas.microsoft.com/office/powerpoint/2010/main" val="1196202965"/>
      </p:ext>
    </p:extLst>
  </p:cSld>
  <p:clrMapOvr>
    <a:masterClrMapping/>
  </p:clrMapOvr>
  <p:transition spd="slow">
    <p:wip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556792"/>
            <a:ext cx="8229600" cy="4755984"/>
          </a:xfrm>
        </p:spPr>
        <p:txBody>
          <a:bodyPr>
            <a:normAutofit fontScale="47500" lnSpcReduction="20000"/>
          </a:bodyPr>
          <a:lstStyle/>
          <a:p>
            <a:pPr algn="just"/>
            <a:r>
              <a:rPr lang="ru-RU" sz="3600" dirty="0" smtClean="0">
                <a:solidFill>
                  <a:srgbClr val="FF0000"/>
                </a:solidFill>
                <a:latin typeface="Times New Roman" panose="02020603050405020304" pitchFamily="18" charset="0"/>
                <a:cs typeface="Times New Roman" panose="02020603050405020304" pitchFamily="18" charset="0"/>
              </a:rPr>
              <a:t>2016 </a:t>
            </a:r>
            <a:r>
              <a:rPr lang="ru-RU" sz="3600" dirty="0">
                <a:solidFill>
                  <a:srgbClr val="FF0000"/>
                </a:solidFill>
                <a:latin typeface="Times New Roman" panose="02020603050405020304" pitchFamily="18" charset="0"/>
                <a:cs typeface="Times New Roman" panose="02020603050405020304" pitchFamily="18" charset="0"/>
              </a:rPr>
              <a:t>– принят Национальный план противодействия коррупции на </a:t>
            </a:r>
            <a:r>
              <a:rPr lang="ru-RU" sz="3600" dirty="0" smtClean="0">
                <a:solidFill>
                  <a:srgbClr val="FF0000"/>
                </a:solidFill>
                <a:latin typeface="Times New Roman" panose="02020603050405020304" pitchFamily="18" charset="0"/>
                <a:cs typeface="Times New Roman" panose="02020603050405020304" pitchFamily="18" charset="0"/>
              </a:rPr>
              <a:t>2016-2017 </a:t>
            </a:r>
            <a:r>
              <a:rPr lang="ru-RU" sz="3600" dirty="0">
                <a:solidFill>
                  <a:srgbClr val="FF0000"/>
                </a:solidFill>
                <a:latin typeface="Times New Roman" panose="02020603050405020304" pitchFamily="18" charset="0"/>
                <a:cs typeface="Times New Roman" panose="02020603050405020304" pitchFamily="18" charset="0"/>
              </a:rPr>
              <a:t>годы</a:t>
            </a:r>
          </a:p>
          <a:p>
            <a:pPr marL="109728" indent="0" algn="just">
              <a:buNone/>
            </a:pPr>
            <a:r>
              <a:rPr lang="ru-RU" sz="3600" dirty="0" smtClean="0">
                <a:latin typeface="Times New Roman" panose="02020603050405020304" pitchFamily="18" charset="0"/>
                <a:cs typeface="Times New Roman" panose="02020603050405020304" pitchFamily="18" charset="0"/>
              </a:rPr>
              <a:t>В </a:t>
            </a:r>
            <a:r>
              <a:rPr lang="ru-RU" sz="3600" dirty="0">
                <a:latin typeface="Times New Roman" panose="02020603050405020304" pitchFamily="18" charset="0"/>
                <a:cs typeface="Times New Roman" panose="02020603050405020304" pitchFamily="18" charset="0"/>
              </a:rPr>
              <a:t>Плане обозначены основные мероприятия в сфере противодействия коррупции, которые должны быть реализованы в России в </a:t>
            </a:r>
            <a:r>
              <a:rPr lang="ru-RU" sz="3600" dirty="0" smtClean="0">
                <a:latin typeface="Times New Roman" panose="02020603050405020304" pitchFamily="18" charset="0"/>
                <a:cs typeface="Times New Roman" panose="02020603050405020304" pitchFamily="18" charset="0"/>
              </a:rPr>
              <a:t>2016-2017 </a:t>
            </a:r>
            <a:r>
              <a:rPr lang="ru-RU" sz="3600" dirty="0">
                <a:latin typeface="Times New Roman" panose="02020603050405020304" pitchFamily="18" charset="0"/>
                <a:cs typeface="Times New Roman" panose="02020603050405020304" pitchFamily="18" charset="0"/>
              </a:rPr>
              <a:t>годах (с указанием государственных органов и организаций, ответственных за реализацию этих мероприятий и сроков исполнения). Основными задачами на этот период являются:</a:t>
            </a:r>
          </a:p>
          <a:p>
            <a:pPr algn="just"/>
            <a:r>
              <a:rPr lang="ru-RU" sz="3600" dirty="0" smtClean="0">
                <a:latin typeface="Times New Roman" panose="02020603050405020304" pitchFamily="18" charset="0"/>
                <a:cs typeface="Times New Roman" panose="02020603050405020304" pitchFamily="18" charset="0"/>
              </a:rPr>
              <a:t>Совершенствование правовых основ и организационных механизмов предотвращения и выявления конфликта интересов в отношении лиц, по которым установлена обязанность принимать меры по предотвращению и урегулированию конфликта интересов;</a:t>
            </a:r>
            <a:endParaRPr lang="ru-RU" sz="3600" dirty="0">
              <a:latin typeface="Times New Roman" panose="02020603050405020304" pitchFamily="18" charset="0"/>
              <a:cs typeface="Times New Roman" panose="02020603050405020304" pitchFamily="18" charset="0"/>
            </a:endParaRPr>
          </a:p>
          <a:p>
            <a:pPr algn="just"/>
            <a:r>
              <a:rPr lang="ru-RU" sz="3600" dirty="0" smtClean="0">
                <a:latin typeface="Times New Roman" panose="02020603050405020304" pitchFamily="18" charset="0"/>
                <a:cs typeface="Times New Roman" panose="02020603050405020304" pitchFamily="18" charset="0"/>
              </a:rPr>
              <a:t> совершенствование механизмов контроля за расходами и обращения в доход государства имущества, в отношении которого не представлено сведений, подтверждающих его приобретение на законные доходы;</a:t>
            </a:r>
            <a:endParaRPr lang="ru-RU" sz="3600" dirty="0">
              <a:latin typeface="Times New Roman" panose="02020603050405020304" pitchFamily="18" charset="0"/>
              <a:cs typeface="Times New Roman" panose="02020603050405020304" pitchFamily="18" charset="0"/>
            </a:endParaRPr>
          </a:p>
          <a:p>
            <a:pPr algn="just"/>
            <a:r>
              <a:rPr lang="ru-RU" sz="3600" dirty="0" smtClean="0">
                <a:latin typeface="Times New Roman" panose="02020603050405020304" pitchFamily="18" charset="0"/>
                <a:cs typeface="Times New Roman" panose="02020603050405020304" pitchFamily="18" charset="0"/>
              </a:rPr>
              <a:t> повышение эффективности противодействия коррупции при осуществлении закупок товаров, работ, услуг для обеспечения государственных и муниципальных нужда;</a:t>
            </a:r>
            <a:endParaRPr lang="ru-RU" sz="3600" dirty="0">
              <a:latin typeface="Times New Roman" panose="02020603050405020304" pitchFamily="18" charset="0"/>
              <a:cs typeface="Times New Roman" panose="02020603050405020304" pitchFamily="18" charset="0"/>
            </a:endParaRPr>
          </a:p>
          <a:p>
            <a:pPr algn="just"/>
            <a:r>
              <a:rPr lang="ru-RU" sz="3600" dirty="0" smtClean="0">
                <a:latin typeface="Times New Roman" panose="02020603050405020304" pitchFamily="18" charset="0"/>
                <a:cs typeface="Times New Roman" panose="02020603050405020304" pitchFamily="18" charset="0"/>
              </a:rPr>
              <a:t> усиление влияния этических и нравственных норм, запретов, ограничений и требований, установленных в целях противодействия коррупции; </a:t>
            </a:r>
            <a:endParaRPr lang="ru-RU" sz="3600" dirty="0">
              <a:latin typeface="Times New Roman" panose="02020603050405020304" pitchFamily="18" charset="0"/>
              <a:cs typeface="Times New Roman" panose="02020603050405020304" pitchFamily="18"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Планируемые мероприятия в сфере противодействия коррупции</a:t>
            </a:r>
          </a:p>
        </p:txBody>
      </p:sp>
    </p:spTree>
    <p:extLst>
      <p:ext uri="{BB962C8B-B14F-4D97-AF65-F5344CB8AC3E}">
        <p14:creationId xmlns:p14="http://schemas.microsoft.com/office/powerpoint/2010/main" val="3282936391"/>
      </p:ext>
    </p:extLst>
  </p:cSld>
  <p:clrMapOvr>
    <a:masterClrMapping/>
  </p:clrMapOvr>
  <p:transition spd="slow">
    <p:wip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sz="1600" dirty="0" smtClean="0"/>
              <a:t>расширение использования механизмов международного сотрудничества для выявления, ареста и возвращения их иностранных юрисдикции активов, полученных в результате совершенствования преступлений коррупционной направленности;</a:t>
            </a:r>
          </a:p>
          <a:p>
            <a:r>
              <a:rPr lang="ru-RU" sz="1600" dirty="0" smtClean="0"/>
              <a:t>повышение эффективности информационно-пропагандистских и просветительских мер, направленных на создание в обществе атмосферы нетерпимости к коррупционным проявлениям</a:t>
            </a:r>
            <a:r>
              <a:rPr lang="ru-RU" sz="1800" dirty="0" smtClean="0"/>
              <a:t>.</a:t>
            </a:r>
            <a:endParaRPr lang="ru-RU" sz="1800" dirty="0"/>
          </a:p>
        </p:txBody>
      </p:sp>
      <p:sp>
        <p:nvSpPr>
          <p:cNvPr id="3" name="Заголовок 2"/>
          <p:cNvSpPr>
            <a:spLocks noGrp="1"/>
          </p:cNvSpPr>
          <p:nvPr>
            <p:ph type="title"/>
          </p:nvPr>
        </p:nvSpPr>
        <p:spPr/>
        <p:txBody>
          <a:bodyPr/>
          <a:lstStyle/>
          <a:p>
            <a:r>
              <a:rPr lang="ru-RU" dirty="0" smtClean="0"/>
              <a:t>Основные задачи</a:t>
            </a:r>
            <a:endParaRPr lang="ru-RU" dirty="0"/>
          </a:p>
        </p:txBody>
      </p:sp>
    </p:spTree>
  </p:cSld>
  <p:clrMapOvr>
    <a:masterClrMapping/>
  </p:clrMapOvr>
  <p:transition spd="slow">
    <p:wip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dirty="0">
                <a:latin typeface="Times New Roman" panose="02020603050405020304" pitchFamily="18" charset="0"/>
                <a:cs typeface="Times New Roman" panose="02020603050405020304" pitchFamily="18" charset="0"/>
              </a:rPr>
              <a:t>Международное взаимодействие</a:t>
            </a:r>
          </a:p>
        </p:txBody>
      </p:sp>
      <p:pic>
        <p:nvPicPr>
          <p:cNvPr id="4" name="Рисунок 3"/>
          <p:cNvPicPr>
            <a:picLocks noChangeAspect="1"/>
          </p:cNvPicPr>
          <p:nvPr/>
        </p:nvPicPr>
        <p:blipFill rotWithShape="1">
          <a:blip r:embed="rId2" cstate="print"/>
          <a:srcRect l="23435" t="22438" r="21221" b="9641"/>
          <a:stretch/>
        </p:blipFill>
        <p:spPr>
          <a:xfrm>
            <a:off x="1943200" y="1268760"/>
            <a:ext cx="7200800" cy="4968552"/>
          </a:xfrm>
          <a:prstGeom prst="rect">
            <a:avLst/>
          </a:prstGeom>
        </p:spPr>
      </p:pic>
    </p:spTree>
    <p:extLst>
      <p:ext uri="{BB962C8B-B14F-4D97-AF65-F5344CB8AC3E}">
        <p14:creationId xmlns:p14="http://schemas.microsoft.com/office/powerpoint/2010/main" val="3504861197"/>
      </p:ext>
    </p:extLst>
  </p:cSld>
  <p:clrMapOvr>
    <a:masterClrMapping/>
  </p:clrMapOvr>
  <p:transition spd="slow">
    <p:wip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Международное взаимодействие: основные </a:t>
            </a:r>
            <a:r>
              <a:rPr lang="ru-RU" dirty="0" smtClean="0">
                <a:latin typeface="Times New Roman" panose="02020603050405020304" pitchFamily="18" charset="0"/>
                <a:cs typeface="Times New Roman" panose="02020603050405020304" pitchFamily="18" charset="0"/>
              </a:rPr>
              <a:t>конвенции</a:t>
            </a:r>
            <a:endParaRPr lang="ru-RU"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51520" y="3104964"/>
            <a:ext cx="2448272"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latin typeface="Times New Roman" panose="02020603050405020304" pitchFamily="18" charset="0"/>
                <a:cs typeface="Times New Roman" panose="02020603050405020304" pitchFamily="18" charset="0"/>
              </a:rPr>
              <a:t>Конвенция ООН от 31.10 2003</a:t>
            </a:r>
          </a:p>
          <a:p>
            <a:pPr algn="ctr"/>
            <a:r>
              <a:rPr lang="ru-RU" sz="2000" dirty="0">
                <a:latin typeface="Times New Roman" panose="02020603050405020304" pitchFamily="18" charset="0"/>
                <a:cs typeface="Times New Roman" panose="02020603050405020304" pitchFamily="18" charset="0"/>
              </a:rPr>
              <a:t>ратифицирована Россией </a:t>
            </a:r>
          </a:p>
          <a:p>
            <a:pPr algn="ctr"/>
            <a:r>
              <a:rPr lang="ru-RU" sz="2000" dirty="0">
                <a:latin typeface="Times New Roman" panose="02020603050405020304" pitchFamily="18" charset="0"/>
                <a:cs typeface="Times New Roman" panose="02020603050405020304" pitchFamily="18" charset="0"/>
              </a:rPr>
              <a:t>в 2006</a:t>
            </a:r>
          </a:p>
        </p:txBody>
      </p:sp>
      <p:sp>
        <p:nvSpPr>
          <p:cNvPr id="5" name="Стрелка вправо 4"/>
          <p:cNvSpPr/>
          <p:nvPr/>
        </p:nvSpPr>
        <p:spPr>
          <a:xfrm>
            <a:off x="2843808" y="3573016"/>
            <a:ext cx="864096"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3851920" y="2096852"/>
            <a:ext cx="5040560" cy="39244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Самый широкий по своему охвату международный стандарт в сфере противодействия коррупции: правила </a:t>
            </a:r>
          </a:p>
          <a:p>
            <a:pPr algn="ctr"/>
            <a:r>
              <a:rPr lang="ru-RU" sz="2400" dirty="0">
                <a:latin typeface="Times New Roman" panose="02020603050405020304" pitchFamily="18" charset="0"/>
                <a:cs typeface="Times New Roman" panose="02020603050405020304" pitchFamily="18" charset="0"/>
              </a:rPr>
              <a:t>поведения должностных лиц; антикоррупционные органы; коррупционные преступления и санкции; международное сотрудничество и возврат активов и т.д.</a:t>
            </a:r>
          </a:p>
        </p:txBody>
      </p:sp>
    </p:spTree>
    <p:extLst>
      <p:ext uri="{BB962C8B-B14F-4D97-AF65-F5344CB8AC3E}">
        <p14:creationId xmlns:p14="http://schemas.microsoft.com/office/powerpoint/2010/main" val="1060739340"/>
      </p:ext>
    </p:extLst>
  </p:cSld>
  <p:clrMapOvr>
    <a:masterClrMapping/>
  </p:clrMapOvr>
  <p:transition spd="slow">
    <p:wip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Международное взаимодействие: основные </a:t>
            </a:r>
            <a:r>
              <a:rPr lang="ru-RU" dirty="0" smtClean="0">
                <a:latin typeface="Times New Roman" panose="02020603050405020304" pitchFamily="18" charset="0"/>
                <a:cs typeface="Times New Roman" panose="02020603050405020304" pitchFamily="18" charset="0"/>
              </a:rPr>
              <a:t>конвенции</a:t>
            </a:r>
            <a:endParaRPr lang="ru-RU"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51520" y="2636912"/>
            <a:ext cx="2448272"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latin typeface="Times New Roman" panose="02020603050405020304" pitchFamily="18" charset="0"/>
                <a:cs typeface="Times New Roman" panose="02020603050405020304" pitchFamily="18" charset="0"/>
              </a:rPr>
              <a:t>Конвенция ОЭСР</a:t>
            </a:r>
          </a:p>
          <a:p>
            <a:pPr algn="ctr"/>
            <a:r>
              <a:rPr lang="ru-RU" sz="2000" dirty="0">
                <a:latin typeface="Times New Roman" panose="02020603050405020304" pitchFamily="18" charset="0"/>
                <a:cs typeface="Times New Roman" panose="02020603050405020304" pitchFamily="18" charset="0"/>
              </a:rPr>
              <a:t>от 17.12.1997</a:t>
            </a:r>
          </a:p>
          <a:p>
            <a:pPr algn="ctr"/>
            <a:r>
              <a:rPr lang="ru-RU" sz="2000" dirty="0">
                <a:latin typeface="Times New Roman" panose="02020603050405020304" pitchFamily="18" charset="0"/>
                <a:cs typeface="Times New Roman" panose="02020603050405020304" pitchFamily="18" charset="0"/>
              </a:rPr>
              <a:t>ратифицирована Россией </a:t>
            </a:r>
          </a:p>
          <a:p>
            <a:pPr algn="ctr"/>
            <a:r>
              <a:rPr lang="ru-RU" sz="2000" dirty="0">
                <a:latin typeface="Times New Roman" panose="02020603050405020304" pitchFamily="18" charset="0"/>
                <a:cs typeface="Times New Roman" panose="02020603050405020304" pitchFamily="18" charset="0"/>
              </a:rPr>
              <a:t>в 2012</a:t>
            </a:r>
          </a:p>
        </p:txBody>
      </p:sp>
      <p:sp>
        <p:nvSpPr>
          <p:cNvPr id="5" name="Стрелка вправо 4"/>
          <p:cNvSpPr/>
          <p:nvPr/>
        </p:nvSpPr>
        <p:spPr>
          <a:xfrm>
            <a:off x="2843808" y="2960948"/>
            <a:ext cx="864096"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3851920" y="2096852"/>
            <a:ext cx="5040560" cy="3060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Противодействие подкупу коммерческими компаниями должностных лиц иностранных государств для приобретения конкурентных преимуществ при выходе на зарубежные рынки.</a:t>
            </a:r>
          </a:p>
        </p:txBody>
      </p:sp>
    </p:spTree>
    <p:extLst>
      <p:ext uri="{BB962C8B-B14F-4D97-AF65-F5344CB8AC3E}">
        <p14:creationId xmlns:p14="http://schemas.microsoft.com/office/powerpoint/2010/main" val="102342591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spcBef>
                <a:spcPct val="0"/>
              </a:spcBef>
              <a:buNone/>
            </a:pPr>
            <a:r>
              <a:rPr lang="ru-RU" dirty="0" smtClean="0"/>
              <a:t> </a:t>
            </a:r>
            <a:r>
              <a:rPr lang="ru-RU" sz="2800" b="1" dirty="0" smtClean="0">
                <a:latin typeface="Times New Roman" pitchFamily="18" charset="0"/>
                <a:cs typeface="Times New Roman" pitchFamily="18" charset="0"/>
              </a:rPr>
              <a:t>Громкие дела последних лет:</a:t>
            </a:r>
          </a:p>
          <a:p>
            <a:pPr algn="just">
              <a:spcBef>
                <a:spcPct val="0"/>
              </a:spcBef>
              <a:buNone/>
            </a:pPr>
            <a:r>
              <a:rPr lang="ru-RU" sz="2800" dirty="0" smtClean="0">
                <a:latin typeface="Times New Roman" pitchFamily="18" charset="0"/>
                <a:cs typeface="Times New Roman" pitchFamily="18" charset="0"/>
              </a:rPr>
              <a:t> Дело </a:t>
            </a:r>
            <a:r>
              <a:rPr lang="ru-RU" sz="2800" dirty="0" err="1" smtClean="0">
                <a:latin typeface="Times New Roman" pitchFamily="18" charset="0"/>
                <a:cs typeface="Times New Roman" pitchFamily="18" charset="0"/>
              </a:rPr>
              <a:t>Роскосмоса</a:t>
            </a:r>
            <a:r>
              <a:rPr lang="ru-RU" sz="2800" dirty="0" smtClean="0">
                <a:latin typeface="Times New Roman" pitchFamily="18" charset="0"/>
                <a:cs typeface="Times New Roman" pitchFamily="18" charset="0"/>
              </a:rPr>
              <a:t>;</a:t>
            </a:r>
          </a:p>
          <a:p>
            <a:pPr algn="just">
              <a:spcBef>
                <a:spcPct val="0"/>
              </a:spcBef>
              <a:buNone/>
            </a:pPr>
            <a:r>
              <a:rPr lang="ru-RU" sz="2800" dirty="0" smtClean="0">
                <a:latin typeface="Times New Roman" pitchFamily="18" charset="0"/>
                <a:cs typeface="Times New Roman" pitchFamily="18" charset="0"/>
              </a:rPr>
              <a:t> Дело </a:t>
            </a:r>
            <a:r>
              <a:rPr lang="ru-RU" sz="2800" dirty="0" err="1" smtClean="0">
                <a:latin typeface="Times New Roman" pitchFamily="18" charset="0"/>
                <a:cs typeface="Times New Roman" pitchFamily="18" charset="0"/>
              </a:rPr>
              <a:t>Оборонсервиса</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Сердюков-Васильева</a:t>
            </a:r>
            <a:r>
              <a:rPr lang="ru-RU" sz="2800" dirty="0" smtClean="0">
                <a:latin typeface="Times New Roman" pitchFamily="18" charset="0"/>
                <a:cs typeface="Times New Roman" pitchFamily="18" charset="0"/>
              </a:rPr>
              <a:t>);</a:t>
            </a:r>
          </a:p>
          <a:p>
            <a:pPr algn="just">
              <a:spcBef>
                <a:spcPct val="0"/>
              </a:spcBef>
              <a:buNone/>
            </a:pPr>
            <a:r>
              <a:rPr lang="ru-RU" sz="2800" dirty="0" smtClean="0">
                <a:latin typeface="Times New Roman" pitchFamily="18" charset="0"/>
                <a:cs typeface="Times New Roman" pitchFamily="18" charset="0"/>
              </a:rPr>
              <a:t> Дело Саммита АТЭС- - 2012;</a:t>
            </a:r>
          </a:p>
          <a:p>
            <a:pPr algn="just">
              <a:spcBef>
                <a:spcPct val="0"/>
              </a:spcBef>
              <a:buNone/>
            </a:pPr>
            <a:r>
              <a:rPr lang="ru-RU" sz="2800" dirty="0" smtClean="0">
                <a:latin typeface="Times New Roman" pitchFamily="18" charset="0"/>
                <a:cs typeface="Times New Roman" pitchFamily="18" charset="0"/>
              </a:rPr>
              <a:t> Дело </a:t>
            </a:r>
            <a:r>
              <a:rPr lang="ru-RU" sz="2800" dirty="0" err="1" smtClean="0">
                <a:latin typeface="Times New Roman" pitchFamily="18" charset="0"/>
                <a:cs typeface="Times New Roman" pitchFamily="18" charset="0"/>
              </a:rPr>
              <a:t>РОсагролизинга</a:t>
            </a:r>
            <a:r>
              <a:rPr lang="ru-RU" sz="2800" dirty="0" smtClean="0">
                <a:latin typeface="Times New Roman" pitchFamily="18" charset="0"/>
                <a:cs typeface="Times New Roman" pitchFamily="18" charset="0"/>
              </a:rPr>
              <a:t>;</a:t>
            </a:r>
          </a:p>
          <a:p>
            <a:pPr algn="just">
              <a:spcBef>
                <a:spcPct val="0"/>
              </a:spcBef>
              <a:buNone/>
            </a:pPr>
            <a:r>
              <a:rPr lang="ru-RU" sz="2800" dirty="0" smtClean="0">
                <a:latin typeface="Times New Roman" pitchFamily="18" charset="0"/>
                <a:cs typeface="Times New Roman" pitchFamily="18" charset="0"/>
              </a:rPr>
              <a:t> Дело </a:t>
            </a:r>
            <a:r>
              <a:rPr lang="ru-RU" sz="2800" dirty="0" err="1" smtClean="0">
                <a:latin typeface="Times New Roman" pitchFamily="18" charset="0"/>
                <a:cs typeface="Times New Roman" pitchFamily="18" charset="0"/>
              </a:rPr>
              <a:t>РусГидро</a:t>
            </a:r>
            <a:r>
              <a:rPr lang="ru-RU" sz="2800" dirty="0" smtClean="0">
                <a:latin typeface="Times New Roman" pitchFamily="18" charset="0"/>
                <a:cs typeface="Times New Roman" pitchFamily="18" charset="0"/>
              </a:rPr>
              <a:t>;</a:t>
            </a:r>
          </a:p>
          <a:p>
            <a:pPr algn="just">
              <a:spcBef>
                <a:spcPct val="0"/>
              </a:spcBef>
              <a:buNone/>
            </a:pPr>
            <a:r>
              <a:rPr lang="ru-RU" sz="2800" dirty="0" smtClean="0">
                <a:latin typeface="Times New Roman" pitchFamily="18" charset="0"/>
                <a:cs typeface="Times New Roman" pitchFamily="18" charset="0"/>
              </a:rPr>
              <a:t>Дело </a:t>
            </a:r>
            <a:r>
              <a:rPr lang="ru-RU" sz="2800" dirty="0" err="1" smtClean="0">
                <a:latin typeface="Times New Roman" pitchFamily="18" charset="0"/>
                <a:cs typeface="Times New Roman" pitchFamily="18" charset="0"/>
              </a:rPr>
              <a:t>Росреестра</a:t>
            </a:r>
            <a:r>
              <a:rPr lang="ru-RU" sz="2800" dirty="0" smtClean="0">
                <a:latin typeface="Times New Roman" pitchFamily="18" charset="0"/>
                <a:cs typeface="Times New Roman" pitchFamily="18" charset="0"/>
              </a:rPr>
              <a:t>;</a:t>
            </a:r>
          </a:p>
          <a:p>
            <a:pPr algn="just">
              <a:spcBef>
                <a:spcPct val="0"/>
              </a:spcBef>
              <a:buNone/>
            </a:pPr>
            <a:r>
              <a:rPr lang="ru-RU" sz="2800" dirty="0" smtClean="0">
                <a:latin typeface="Times New Roman" pitchFamily="18" charset="0"/>
                <a:cs typeface="Times New Roman" pitchFamily="18" charset="0"/>
              </a:rPr>
              <a:t> Дело </a:t>
            </a:r>
            <a:r>
              <a:rPr lang="ru-RU" sz="2800" dirty="0" err="1" smtClean="0">
                <a:latin typeface="Times New Roman" pitchFamily="18" charset="0"/>
                <a:cs typeface="Times New Roman" pitchFamily="18" charset="0"/>
              </a:rPr>
              <a:t>Росрыболовства</a:t>
            </a:r>
            <a:r>
              <a:rPr lang="ru-RU" sz="2800" dirty="0" smtClean="0">
                <a:latin typeface="Times New Roman" pitchFamily="18" charset="0"/>
                <a:cs typeface="Times New Roman" pitchFamily="18" charset="0"/>
              </a:rPr>
              <a:t>;</a:t>
            </a:r>
          </a:p>
        </p:txBody>
      </p:sp>
      <p:sp>
        <p:nvSpPr>
          <p:cNvPr id="3" name="Заголовок 2"/>
          <p:cNvSpPr>
            <a:spLocks noGrp="1"/>
          </p:cNvSpPr>
          <p:nvPr>
            <p:ph type="title"/>
          </p:nvPr>
        </p:nvSpPr>
        <p:spPr>
          <a:xfrm>
            <a:off x="323528" y="260648"/>
            <a:ext cx="8229600" cy="1143000"/>
          </a:xfrm>
        </p:spPr>
        <p:txBody>
          <a:bodyPr>
            <a:normAutofit/>
          </a:bodyPr>
          <a:lstStyle/>
          <a:p>
            <a:pPr algn="ctr"/>
            <a:r>
              <a:rPr lang="ru-RU" sz="3700" dirty="0" smtClean="0">
                <a:latin typeface="Times New Roman" pitchFamily="18" charset="0"/>
                <a:cs typeface="Times New Roman" pitchFamily="18" charset="0"/>
              </a:rPr>
              <a:t>Общественная опасность коррупции</a:t>
            </a:r>
          </a:p>
        </p:txBody>
      </p:sp>
    </p:spTree>
  </p:cSld>
  <p:clrMapOvr>
    <a:masterClrMapping/>
  </p:clrMapOvr>
  <p:transition spd="slow">
    <p:wip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Международное взаимодействие: основные </a:t>
            </a:r>
            <a:r>
              <a:rPr lang="ru-RU" dirty="0" smtClean="0">
                <a:latin typeface="Times New Roman" panose="02020603050405020304" pitchFamily="18" charset="0"/>
                <a:cs typeface="Times New Roman" panose="02020603050405020304" pitchFamily="18" charset="0"/>
              </a:rPr>
              <a:t>конвенции</a:t>
            </a:r>
            <a:endParaRPr lang="ru-RU"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51520" y="2636912"/>
            <a:ext cx="2448272"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latin typeface="Times New Roman" panose="02020603050405020304" pitchFamily="18" charset="0"/>
                <a:cs typeface="Times New Roman" panose="02020603050405020304" pitchFamily="18" charset="0"/>
              </a:rPr>
              <a:t>Конвенция СЕ об уголовной </a:t>
            </a:r>
          </a:p>
          <a:p>
            <a:pPr algn="ctr"/>
            <a:r>
              <a:rPr lang="ru-RU" sz="2000" dirty="0">
                <a:latin typeface="Times New Roman" panose="02020603050405020304" pitchFamily="18" charset="0"/>
                <a:cs typeface="Times New Roman" panose="02020603050405020304" pitchFamily="18" charset="0"/>
              </a:rPr>
              <a:t>ответственности от 27.01 1999</a:t>
            </a:r>
          </a:p>
          <a:p>
            <a:pPr algn="ctr"/>
            <a:r>
              <a:rPr lang="ru-RU" sz="2000" dirty="0">
                <a:latin typeface="Times New Roman" panose="02020603050405020304" pitchFamily="18" charset="0"/>
                <a:cs typeface="Times New Roman" panose="02020603050405020304" pitchFamily="18" charset="0"/>
              </a:rPr>
              <a:t>ратифицирована Россией </a:t>
            </a:r>
          </a:p>
          <a:p>
            <a:pPr algn="ctr"/>
            <a:r>
              <a:rPr lang="ru-RU" sz="2000" dirty="0">
                <a:latin typeface="Times New Roman" panose="02020603050405020304" pitchFamily="18" charset="0"/>
                <a:cs typeface="Times New Roman" panose="02020603050405020304" pitchFamily="18" charset="0"/>
              </a:rPr>
              <a:t>в 2006</a:t>
            </a:r>
          </a:p>
        </p:txBody>
      </p:sp>
      <p:sp>
        <p:nvSpPr>
          <p:cNvPr id="5" name="Стрелка вправо 4"/>
          <p:cNvSpPr/>
          <p:nvPr/>
        </p:nvSpPr>
        <p:spPr>
          <a:xfrm>
            <a:off x="2843808" y="2960948"/>
            <a:ext cx="864096"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3851920" y="2096852"/>
            <a:ext cx="5040560" cy="3492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Перечень преступлений, за которые должны быть предусмотрены меры уголовной ответственности, санкции и общие подходы к международному сотрудничеству при расследовании коррупционных </a:t>
            </a:r>
            <a:r>
              <a:rPr lang="ru-RU" sz="2400" dirty="0" smtClean="0">
                <a:latin typeface="Times New Roman" panose="02020603050405020304" pitchFamily="18" charset="0"/>
                <a:cs typeface="Times New Roman" panose="02020603050405020304" pitchFamily="18" charset="0"/>
              </a:rPr>
              <a:t>преступлений</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0010562"/>
      </p:ext>
    </p:extLst>
  </p:cSld>
  <p:clrMapOvr>
    <a:masterClrMapping/>
  </p:clrMapOvr>
  <p:transition spd="slow">
    <p:wip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Международное взаимодействие: основные </a:t>
            </a:r>
            <a:r>
              <a:rPr lang="ru-RU" dirty="0" smtClean="0">
                <a:latin typeface="Times New Roman" panose="02020603050405020304" pitchFamily="18" charset="0"/>
                <a:cs typeface="Times New Roman" panose="02020603050405020304" pitchFamily="18" charset="0"/>
              </a:rPr>
              <a:t>конвенции</a:t>
            </a:r>
            <a:endParaRPr lang="ru-RU"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51520" y="2636912"/>
            <a:ext cx="2448272"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latin typeface="Times New Roman" panose="02020603050405020304" pitchFamily="18" charset="0"/>
                <a:cs typeface="Times New Roman" panose="02020603050405020304" pitchFamily="18" charset="0"/>
              </a:rPr>
              <a:t>Конвенция СЕ</a:t>
            </a:r>
          </a:p>
          <a:p>
            <a:pPr algn="ctr"/>
            <a:r>
              <a:rPr lang="ru-RU" sz="2000" dirty="0">
                <a:latin typeface="Times New Roman" panose="02020603050405020304" pitchFamily="18" charset="0"/>
                <a:cs typeface="Times New Roman" panose="02020603050405020304" pitchFamily="18" charset="0"/>
              </a:rPr>
              <a:t>о гражданско-правовой ответственности от 04.11.1999</a:t>
            </a:r>
          </a:p>
          <a:p>
            <a:pPr algn="ctr"/>
            <a:r>
              <a:rPr lang="ru-RU" sz="2000" dirty="0">
                <a:latin typeface="Times New Roman" panose="02020603050405020304" pitchFamily="18" charset="0"/>
                <a:cs typeface="Times New Roman" panose="02020603050405020304" pitchFamily="18" charset="0"/>
              </a:rPr>
              <a:t>не ратифицирована </a:t>
            </a:r>
          </a:p>
          <a:p>
            <a:pPr algn="ctr"/>
            <a:r>
              <a:rPr lang="ru-RU" sz="2000" dirty="0">
                <a:latin typeface="Times New Roman" panose="02020603050405020304" pitchFamily="18" charset="0"/>
                <a:cs typeface="Times New Roman" panose="02020603050405020304" pitchFamily="18" charset="0"/>
              </a:rPr>
              <a:t>Россией</a:t>
            </a:r>
          </a:p>
        </p:txBody>
      </p:sp>
      <p:sp>
        <p:nvSpPr>
          <p:cNvPr id="5" name="Стрелка вправо 4"/>
          <p:cNvSpPr/>
          <p:nvPr/>
        </p:nvSpPr>
        <p:spPr>
          <a:xfrm>
            <a:off x="2843808" y="3230978"/>
            <a:ext cx="864096"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3851920" y="2456892"/>
            <a:ext cx="5040560" cy="23402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latin typeface="Times New Roman" panose="02020603050405020304" pitchFamily="18" charset="0"/>
                <a:cs typeface="Times New Roman" panose="02020603050405020304" pitchFamily="18" charset="0"/>
              </a:rPr>
              <a:t>Возмещение ущерба, понесенного в результате коррупционных </a:t>
            </a:r>
            <a:r>
              <a:rPr lang="ru-RU" sz="2800" dirty="0" smtClean="0">
                <a:latin typeface="Times New Roman" panose="02020603050405020304" pitchFamily="18" charset="0"/>
                <a:cs typeface="Times New Roman" panose="02020603050405020304" pitchFamily="18" charset="0"/>
              </a:rPr>
              <a:t>преступлений</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009935"/>
      </p:ext>
    </p:extLst>
  </p:cSld>
  <p:clrMapOvr>
    <a:masterClrMapping/>
  </p:clrMapOvr>
  <p:transition spd="slow">
    <p:wip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556792"/>
            <a:ext cx="8229600" cy="4683976"/>
          </a:xfrm>
        </p:spPr>
        <p:txBody>
          <a:bodyPr>
            <a:normAutofit fontScale="92500" lnSpcReduction="10000"/>
          </a:bodyPr>
          <a:lstStyle/>
          <a:p>
            <a:pPr algn="just"/>
            <a:r>
              <a:rPr lang="ru-RU" sz="2500" dirty="0" smtClean="0">
                <a:latin typeface="Times New Roman" panose="02020603050405020304" pitchFamily="18" charset="0"/>
                <a:cs typeface="Times New Roman" panose="02020603050405020304" pitchFamily="18" charset="0"/>
              </a:rPr>
              <a:t>174 </a:t>
            </a:r>
            <a:r>
              <a:rPr lang="ru-RU" sz="2500" dirty="0">
                <a:latin typeface="Times New Roman" panose="02020603050405020304" pitchFamily="18" charset="0"/>
                <a:cs typeface="Times New Roman" panose="02020603050405020304" pitchFamily="18" charset="0"/>
              </a:rPr>
              <a:t>страны-участницы</a:t>
            </a:r>
          </a:p>
          <a:p>
            <a:pPr algn="just"/>
            <a:r>
              <a:rPr lang="ru-RU" sz="2500" dirty="0" smtClean="0">
                <a:latin typeface="Times New Roman" panose="02020603050405020304" pitchFamily="18" charset="0"/>
                <a:cs typeface="Times New Roman" panose="02020603050405020304" pitchFamily="18" charset="0"/>
              </a:rPr>
              <a:t>Администрирование </a:t>
            </a:r>
            <a:r>
              <a:rPr lang="ru-RU" sz="2500" dirty="0">
                <a:latin typeface="Times New Roman" panose="02020603050405020304" pitchFamily="18" charset="0"/>
                <a:cs typeface="Times New Roman" panose="02020603050405020304" pitchFamily="18" charset="0"/>
              </a:rPr>
              <a:t>и методическую поддержку имплементации Конвенции осуществляет Управление ООН по наркотикам и преступности - http://www.unodc.org/unodc/en/corruption/</a:t>
            </a:r>
          </a:p>
          <a:p>
            <a:pPr algn="just"/>
            <a:r>
              <a:rPr lang="ru-RU" sz="2500" dirty="0" smtClean="0">
                <a:latin typeface="Times New Roman" panose="02020603050405020304" pitchFamily="18" charset="0"/>
                <a:cs typeface="Times New Roman" panose="02020603050405020304" pitchFamily="18" charset="0"/>
              </a:rPr>
              <a:t>Мониторинг </a:t>
            </a:r>
            <a:r>
              <a:rPr lang="ru-RU" sz="2500" dirty="0">
                <a:latin typeface="Times New Roman" panose="02020603050405020304" pitchFamily="18" charset="0"/>
                <a:cs typeface="Times New Roman" panose="02020603050405020304" pitchFamily="18" charset="0"/>
              </a:rPr>
              <a:t>исполнения Конвенции проводится в соответствии с Механизмом обзора хода осуществления Конвенции ООН против коррупции</a:t>
            </a:r>
          </a:p>
          <a:p>
            <a:pPr algn="just"/>
            <a:r>
              <a:rPr lang="ru-RU" sz="2500" dirty="0" smtClean="0">
                <a:latin typeface="Times New Roman" panose="02020603050405020304" pitchFamily="18" charset="0"/>
                <a:cs typeface="Times New Roman" panose="02020603050405020304" pitchFamily="18" charset="0"/>
              </a:rPr>
              <a:t>Отдельные</a:t>
            </a:r>
            <a:r>
              <a:rPr lang="ru-RU" sz="2500" dirty="0">
                <a:latin typeface="Times New Roman" panose="02020603050405020304" pitchFamily="18" charset="0"/>
                <a:cs typeface="Times New Roman" panose="02020603050405020304" pitchFamily="18" charset="0"/>
              </a:rPr>
              <a:t>	вопросы	применения	</a:t>
            </a:r>
            <a:r>
              <a:rPr lang="ru-RU" sz="2500" dirty="0" smtClean="0">
                <a:latin typeface="Times New Roman" panose="02020603050405020304" pitchFamily="18" charset="0"/>
                <a:cs typeface="Times New Roman" panose="02020603050405020304" pitchFamily="18" charset="0"/>
              </a:rPr>
              <a:t>Конвенции обсуждаются </a:t>
            </a:r>
            <a:r>
              <a:rPr lang="ru-RU" sz="2500" dirty="0">
                <a:latin typeface="Times New Roman" panose="02020603050405020304" pitchFamily="18" charset="0"/>
                <a:cs typeface="Times New Roman" panose="02020603050405020304" pitchFamily="18" charset="0"/>
              </a:rPr>
              <a:t>регулярно на заседаниях Рабочих групп</a:t>
            </a:r>
          </a:p>
          <a:p>
            <a:pPr algn="just"/>
            <a:r>
              <a:rPr lang="ru-RU" sz="2500" dirty="0" smtClean="0">
                <a:latin typeface="Times New Roman" panose="02020603050405020304" pitchFamily="18" charset="0"/>
                <a:cs typeface="Times New Roman" panose="02020603050405020304" pitchFamily="18" charset="0"/>
              </a:rPr>
              <a:t>Ключевые </a:t>
            </a:r>
            <a:r>
              <a:rPr lang="ru-RU" sz="2500" dirty="0">
                <a:latin typeface="Times New Roman" panose="02020603050405020304" pitchFamily="18" charset="0"/>
                <a:cs typeface="Times New Roman" panose="02020603050405020304" pitchFamily="18" charset="0"/>
              </a:rPr>
              <a:t>вопросы применения Конвенции обсуждаются на Конференции стран-участниц Конвенции ООН против </a:t>
            </a:r>
            <a:r>
              <a:rPr lang="ru-RU" sz="2500" dirty="0" smtClean="0">
                <a:latin typeface="Times New Roman" panose="02020603050405020304" pitchFamily="18" charset="0"/>
                <a:cs typeface="Times New Roman" panose="02020603050405020304" pitchFamily="18" charset="0"/>
              </a:rPr>
              <a:t>коррупции–в 2015 году Конференция пройдет в России</a:t>
            </a:r>
            <a:endParaRPr lang="ru-RU" sz="2500" dirty="0">
              <a:latin typeface="Times New Roman" panose="02020603050405020304" pitchFamily="18" charset="0"/>
              <a:cs typeface="Times New Roman" panose="02020603050405020304" pitchFamily="18"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Международное взаимодействие: Конвенция ООН</a:t>
            </a:r>
          </a:p>
        </p:txBody>
      </p:sp>
    </p:spTree>
    <p:extLst>
      <p:ext uri="{BB962C8B-B14F-4D97-AF65-F5344CB8AC3E}">
        <p14:creationId xmlns:p14="http://schemas.microsoft.com/office/powerpoint/2010/main" val="4019170383"/>
      </p:ext>
    </p:extLst>
  </p:cSld>
  <p:clrMapOvr>
    <a:masterClrMapping/>
  </p:clrMapOvr>
  <p:transition spd="slow">
    <p:wip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algn="just"/>
            <a:r>
              <a:rPr lang="ru-RU" sz="2500" dirty="0" smtClean="0">
                <a:latin typeface="Times New Roman" panose="02020603050405020304" pitchFamily="18" charset="0"/>
                <a:cs typeface="Times New Roman" panose="02020603050405020304" pitchFamily="18" charset="0"/>
              </a:rPr>
              <a:t>41 </a:t>
            </a:r>
            <a:r>
              <a:rPr lang="ru-RU" sz="2500" dirty="0">
                <a:latin typeface="Times New Roman" panose="02020603050405020304" pitchFamily="18" charset="0"/>
                <a:cs typeface="Times New Roman" panose="02020603050405020304" pitchFamily="18" charset="0"/>
              </a:rPr>
              <a:t>страна-участница</a:t>
            </a:r>
          </a:p>
          <a:p>
            <a:pPr algn="just"/>
            <a:r>
              <a:rPr lang="ru-RU" sz="2500" dirty="0" smtClean="0">
                <a:latin typeface="Times New Roman" panose="02020603050405020304" pitchFamily="18" charset="0"/>
                <a:cs typeface="Times New Roman" panose="02020603050405020304" pitchFamily="18" charset="0"/>
              </a:rPr>
              <a:t>Администрирование </a:t>
            </a:r>
            <a:r>
              <a:rPr lang="ru-RU" sz="2500" dirty="0">
                <a:latin typeface="Times New Roman" panose="02020603050405020304" pitchFamily="18" charset="0"/>
                <a:cs typeface="Times New Roman" panose="02020603050405020304" pitchFamily="18" charset="0"/>
              </a:rPr>
              <a:t>и мониторинг имплементации Конвенции осуществляет Рабочая группа ОЭСР по борьбе с подкупом иностранных должностных лиц при осуществлении международных коммерческих сделок</a:t>
            </a:r>
          </a:p>
          <a:p>
            <a:pPr algn="just"/>
            <a:r>
              <a:rPr lang="ru-RU" sz="2500" dirty="0" smtClean="0">
                <a:latin typeface="Times New Roman" panose="02020603050405020304" pitchFamily="18" charset="0"/>
                <a:cs typeface="Times New Roman" panose="02020603050405020304" pitchFamily="18" charset="0"/>
              </a:rPr>
              <a:t>Мониторинг </a:t>
            </a:r>
            <a:r>
              <a:rPr lang="ru-RU" sz="2500" dirty="0">
                <a:latin typeface="Times New Roman" panose="02020603050405020304" pitchFamily="18" charset="0"/>
                <a:cs typeface="Times New Roman" panose="02020603050405020304" pitchFamily="18" charset="0"/>
              </a:rPr>
              <a:t>исполнения Конвенции проводится в соответствии с Принципами мониторинга исполнения Конвенции</a:t>
            </a:r>
          </a:p>
          <a:p>
            <a:pPr algn="just"/>
            <a:r>
              <a:rPr lang="ru-RU" sz="2500" dirty="0" smtClean="0">
                <a:latin typeface="Times New Roman" panose="02020603050405020304" pitchFamily="18" charset="0"/>
                <a:cs typeface="Times New Roman" panose="02020603050405020304" pitchFamily="18" charset="0"/>
              </a:rPr>
              <a:t>Прогресс </a:t>
            </a:r>
            <a:r>
              <a:rPr lang="ru-RU" sz="2500" dirty="0">
                <a:latin typeface="Times New Roman" panose="02020603050405020304" pitchFamily="18" charset="0"/>
                <a:cs typeface="Times New Roman" panose="02020603050405020304" pitchFamily="18" charset="0"/>
              </a:rPr>
              <a:t>страны в сфере исполнения Конвенции рассматривается на регулярных встречах Рабочей группы ОЭСР по борьбе с подкупом иностранных должностных лиц при осуществлении международных коммерческих сделок</a:t>
            </a:r>
          </a:p>
          <a:p>
            <a:endParaRPr lang="ru-RU" dirty="0"/>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Международное взаимодействие: Конвенция ОЭСР</a:t>
            </a:r>
          </a:p>
        </p:txBody>
      </p:sp>
    </p:spTree>
    <p:extLst>
      <p:ext uri="{BB962C8B-B14F-4D97-AF65-F5344CB8AC3E}">
        <p14:creationId xmlns:p14="http://schemas.microsoft.com/office/powerpoint/2010/main" val="1413885460"/>
      </p:ext>
    </p:extLst>
  </p:cSld>
  <p:clrMapOvr>
    <a:masterClrMapping/>
  </p:clrMapOvr>
  <p:transition spd="slow">
    <p:wip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sz="1600" dirty="0" smtClean="0"/>
              <a:t>предоставление гражданам доступа к актуальной информации по вопросам противодействия коррупции. В этих целях начиная с 2017 года необходимо обеспечивать ежемесячное обновление соответствующих разделов официальных сайтов федеральных органов исполнительной власти в информационно – коммуникативной сети «Интернет»</a:t>
            </a:r>
            <a:r>
              <a:rPr lang="ru-RU" dirty="0" smtClean="0"/>
              <a:t>.</a:t>
            </a:r>
            <a:endParaRPr lang="ru-RU" dirty="0"/>
          </a:p>
        </p:txBody>
      </p:sp>
      <p:sp>
        <p:nvSpPr>
          <p:cNvPr id="3" name="Заголовок 2"/>
          <p:cNvSpPr>
            <a:spLocks noGrp="1"/>
          </p:cNvSpPr>
          <p:nvPr>
            <p:ph type="title"/>
          </p:nvPr>
        </p:nvSpPr>
        <p:spPr/>
        <p:txBody>
          <a:bodyPr>
            <a:normAutofit/>
          </a:bodyPr>
          <a:lstStyle/>
          <a:p>
            <a:r>
              <a:rPr lang="ru-RU" sz="2000" dirty="0" smtClean="0">
                <a:solidFill>
                  <a:srgbClr val="FF0000"/>
                </a:solidFill>
              </a:rPr>
              <a:t>Основные направления </a:t>
            </a:r>
            <a:endParaRPr lang="ru-RU" sz="2000" dirty="0">
              <a:solidFill>
                <a:srgbClr val="FF0000"/>
              </a:solidFill>
            </a:endParaRPr>
          </a:p>
        </p:txBody>
      </p:sp>
    </p:spTree>
  </p:cSld>
  <p:clrMapOvr>
    <a:masterClrMapping/>
  </p:clrMapOvr>
  <p:transition spd="slow">
    <p:wip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628800"/>
            <a:ext cx="8363272" cy="4896544"/>
          </a:xfrm>
        </p:spPr>
        <p:txBody>
          <a:bodyPr>
            <a:normAutofit fontScale="62500" lnSpcReduction="20000"/>
          </a:bodyPr>
          <a:lstStyle/>
          <a:p>
            <a:pPr marL="109728" indent="0">
              <a:buNone/>
            </a:pPr>
            <a:r>
              <a:rPr lang="ru-RU" sz="3400" dirty="0" smtClean="0">
                <a:latin typeface="Times New Roman" panose="02020603050405020304" pitchFamily="18" charset="0"/>
                <a:cs typeface="Times New Roman" panose="02020603050405020304" pitchFamily="18" charset="0"/>
              </a:rPr>
              <a:t>Федеральный </a:t>
            </a:r>
            <a:r>
              <a:rPr lang="ru-RU" sz="3400" dirty="0">
                <a:latin typeface="Times New Roman" panose="02020603050405020304" pitchFamily="18" charset="0"/>
                <a:cs typeface="Times New Roman" panose="02020603050405020304" pitchFamily="18" charset="0"/>
              </a:rPr>
              <a:t>закон от 22.12.2014 </a:t>
            </a:r>
            <a:r>
              <a:rPr lang="ru-RU" sz="3400" dirty="0" smtClean="0">
                <a:latin typeface="Times New Roman" panose="02020603050405020304" pitchFamily="18" charset="0"/>
                <a:cs typeface="Times New Roman" panose="02020603050405020304" pitchFamily="18" charset="0"/>
              </a:rPr>
              <a:t>N 431-ФЗ </a:t>
            </a:r>
            <a:r>
              <a:rPr lang="ru-RU" sz="3400" dirty="0">
                <a:latin typeface="Times New Roman" panose="02020603050405020304" pitchFamily="18" charset="0"/>
                <a:cs typeface="Times New Roman" panose="02020603050405020304" pitchFamily="18" charset="0"/>
              </a:rPr>
              <a:t>«О внесении изменений в отдельные законодательные акты Российской Федерации по вопросам противодействия коррупции» (вступил в силу </a:t>
            </a:r>
            <a:r>
              <a:rPr lang="ru-RU" sz="3400" dirty="0" smtClean="0">
                <a:latin typeface="Times New Roman" panose="02020603050405020304" pitchFamily="18" charset="0"/>
                <a:cs typeface="Times New Roman" panose="02020603050405020304" pitchFamily="18" charset="0"/>
              </a:rPr>
              <a:t>с 01.01.2015</a:t>
            </a:r>
            <a:r>
              <a:rPr lang="ru-RU" sz="3400" dirty="0">
                <a:latin typeface="Times New Roman" panose="02020603050405020304" pitchFamily="18" charset="0"/>
                <a:cs typeface="Times New Roman" panose="02020603050405020304" pitchFamily="18" charset="0"/>
              </a:rPr>
              <a:t>):</a:t>
            </a:r>
          </a:p>
          <a:p>
            <a:r>
              <a:rPr lang="ru-RU" sz="3400" dirty="0" smtClean="0">
                <a:latin typeface="Times New Roman" panose="02020603050405020304" pitchFamily="18" charset="0"/>
                <a:cs typeface="Times New Roman" panose="02020603050405020304" pitchFamily="18" charset="0"/>
              </a:rPr>
              <a:t>понятие </a:t>
            </a:r>
            <a:r>
              <a:rPr lang="ru-RU" sz="3400" dirty="0">
                <a:latin typeface="Times New Roman" panose="02020603050405020304" pitchFamily="18" charset="0"/>
                <a:cs typeface="Times New Roman" panose="02020603050405020304" pitchFamily="18" charset="0"/>
              </a:rPr>
              <a:t>«малозначительность </a:t>
            </a:r>
            <a:r>
              <a:rPr lang="ru-RU" sz="3400" dirty="0" smtClean="0">
                <a:latin typeface="Times New Roman" panose="02020603050405020304" pitchFamily="18" charset="0"/>
                <a:cs typeface="Times New Roman" panose="02020603050405020304" pitchFamily="18" charset="0"/>
              </a:rPr>
              <a:t>коррупционного </a:t>
            </a:r>
            <a:r>
              <a:rPr lang="ru-RU" sz="3400" dirty="0">
                <a:latin typeface="Times New Roman" panose="02020603050405020304" pitchFamily="18" charset="0"/>
                <a:cs typeface="Times New Roman" panose="02020603050405020304" pitchFamily="18" charset="0"/>
              </a:rPr>
              <a:t>правонарушения» и новое правило применения взысканий;</a:t>
            </a:r>
          </a:p>
          <a:p>
            <a:r>
              <a:rPr lang="ru-RU" sz="3400" dirty="0" smtClean="0">
                <a:latin typeface="Times New Roman" panose="02020603050405020304" pitchFamily="18" charset="0"/>
                <a:cs typeface="Times New Roman" panose="02020603050405020304" pitchFamily="18" charset="0"/>
              </a:rPr>
              <a:t>изменение </a:t>
            </a:r>
            <a:r>
              <a:rPr lang="ru-RU" sz="3400" dirty="0">
                <a:latin typeface="Times New Roman" panose="02020603050405020304" pitchFamily="18" charset="0"/>
                <a:cs typeface="Times New Roman" panose="02020603050405020304" pitchFamily="18" charset="0"/>
              </a:rPr>
              <a:t>формулировок запретов на участие в управлении хозяйствующим субъектом и на предпринимательскую деятельность;</a:t>
            </a:r>
          </a:p>
          <a:p>
            <a:r>
              <a:rPr lang="ru-RU" sz="3400" dirty="0" smtClean="0">
                <a:latin typeface="Times New Roman" panose="02020603050405020304" pitchFamily="18" charset="0"/>
                <a:cs typeface="Times New Roman" panose="02020603050405020304" pitchFamily="18" charset="0"/>
              </a:rPr>
              <a:t>представление </a:t>
            </a:r>
            <a:r>
              <a:rPr lang="ru-RU" sz="3400" dirty="0">
                <a:latin typeface="Times New Roman" panose="02020603050405020304" pitchFamily="18" charset="0"/>
                <a:cs typeface="Times New Roman" panose="02020603050405020304" pitchFamily="18" charset="0"/>
              </a:rPr>
              <a:t>сведений о доходах при поступлении на </a:t>
            </a:r>
            <a:r>
              <a:rPr lang="ru-RU" sz="3400" dirty="0" smtClean="0">
                <a:latin typeface="Times New Roman" panose="02020603050405020304" pitchFamily="18" charset="0"/>
                <a:cs typeface="Times New Roman" panose="02020603050405020304" pitchFamily="18" charset="0"/>
              </a:rPr>
              <a:t>любые </a:t>
            </a:r>
            <a:r>
              <a:rPr lang="ru-RU" sz="3400" dirty="0">
                <a:latin typeface="Times New Roman" panose="02020603050405020304" pitchFamily="18" charset="0"/>
                <a:cs typeface="Times New Roman" panose="02020603050405020304" pitchFamily="18" charset="0"/>
              </a:rPr>
              <a:t>должности гражданской службы;</a:t>
            </a:r>
          </a:p>
          <a:p>
            <a:r>
              <a:rPr lang="ru-RU" sz="3400" dirty="0" smtClean="0">
                <a:latin typeface="Times New Roman" panose="02020603050405020304" pitchFamily="18" charset="0"/>
                <a:cs typeface="Times New Roman" panose="02020603050405020304" pitchFamily="18" charset="0"/>
              </a:rPr>
              <a:t>распространения </a:t>
            </a:r>
            <a:r>
              <a:rPr lang="ru-RU" sz="3400" dirty="0">
                <a:latin typeface="Times New Roman" panose="02020603050405020304" pitchFamily="18" charset="0"/>
                <a:cs typeface="Times New Roman" panose="02020603050405020304" pitchFamily="18" charset="0"/>
              </a:rPr>
              <a:t>запрета на иностранные счета и финансовые инструменты на тех, кто участвует в подготовке решений, затрагивающих вопросы суверенитета и национальной безопасности Российской Федерации;</a:t>
            </a:r>
          </a:p>
          <a:p>
            <a:r>
              <a:rPr lang="ru-RU" sz="3400" dirty="0" smtClean="0">
                <a:latin typeface="Times New Roman" panose="02020603050405020304" pitchFamily="18" charset="0"/>
                <a:cs typeface="Times New Roman" panose="02020603050405020304" pitchFamily="18" charset="0"/>
              </a:rPr>
              <a:t>изменение </a:t>
            </a:r>
            <a:r>
              <a:rPr lang="ru-RU" sz="3400" dirty="0">
                <a:latin typeface="Times New Roman" panose="02020603050405020304" pitchFamily="18" charset="0"/>
                <a:cs typeface="Times New Roman" panose="02020603050405020304" pitchFamily="18" charset="0"/>
              </a:rPr>
              <a:t>порядка расчета лимита при представлении сведений о </a:t>
            </a:r>
            <a:r>
              <a:rPr lang="ru-RU" sz="3400" dirty="0" smtClean="0">
                <a:latin typeface="Times New Roman" panose="02020603050405020304" pitchFamily="18" charset="0"/>
                <a:cs typeface="Times New Roman" panose="02020603050405020304" pitchFamily="18" charset="0"/>
              </a:rPr>
              <a:t>расходах</a:t>
            </a:r>
            <a:endParaRPr lang="ru-RU" sz="3400" dirty="0">
              <a:latin typeface="Times New Roman" panose="02020603050405020304" pitchFamily="18" charset="0"/>
              <a:cs typeface="Times New Roman" panose="02020603050405020304" pitchFamily="18" charset="0"/>
            </a:endParaRPr>
          </a:p>
          <a:p>
            <a:endParaRPr lang="ru-RU" dirty="0"/>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Последние изменения законодательства</a:t>
            </a:r>
          </a:p>
        </p:txBody>
      </p:sp>
    </p:spTree>
    <p:extLst>
      <p:ext uri="{BB962C8B-B14F-4D97-AF65-F5344CB8AC3E}">
        <p14:creationId xmlns:p14="http://schemas.microsoft.com/office/powerpoint/2010/main" val="4155927515"/>
      </p:ext>
    </p:extLst>
  </p:cSld>
  <p:clrMapOvr>
    <a:masterClrMapping/>
  </p:clrMapOvr>
  <p:transition spd="slow">
    <p:wip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82673" y="1916832"/>
            <a:ext cx="8363272" cy="2880320"/>
          </a:xfrm>
        </p:spPr>
        <p:txBody>
          <a:bodyPr>
            <a:normAutofit/>
          </a:bodyPr>
          <a:lstStyle/>
          <a:p>
            <a:pPr marL="109728" indent="0" algn="just">
              <a:buNone/>
            </a:pPr>
            <a:r>
              <a:rPr lang="ru-RU" sz="2400" dirty="0" smtClean="0">
                <a:latin typeface="Times New Roman" panose="02020603050405020304" pitchFamily="18" charset="0"/>
                <a:cs typeface="Times New Roman" panose="02020603050405020304" pitchFamily="18" charset="0"/>
              </a:rPr>
              <a:t>Указ </a:t>
            </a:r>
            <a:r>
              <a:rPr lang="ru-RU" sz="2400" dirty="0">
                <a:latin typeface="Times New Roman" panose="02020603050405020304" pitchFamily="18" charset="0"/>
                <a:cs typeface="Times New Roman" panose="02020603050405020304" pitchFamily="18" charset="0"/>
              </a:rPr>
              <a:t>Президента РФ от 23.06.2014 N 460 «Об утверждении формы справки о доходах, расходах, об имуществе и обязательствах имущественного характера и внесении изменений в некоторые акты Президента Российской Федерации» (вступил в силу 01.01.2015</a:t>
            </a:r>
            <a:r>
              <a:rPr lang="ru-RU" sz="2400" dirty="0" smtClean="0">
                <a:latin typeface="Times New Roman" panose="02020603050405020304" pitchFamily="18" charset="0"/>
                <a:cs typeface="Times New Roman" panose="02020603050405020304" pitchFamily="18" charset="0"/>
              </a:rPr>
              <a:t>):</a:t>
            </a:r>
          </a:p>
          <a:p>
            <a:pPr algn="just"/>
            <a:r>
              <a:rPr lang="ru-RU" sz="2400" dirty="0" smtClean="0">
                <a:latin typeface="Times New Roman" panose="02020603050405020304" pitchFamily="18" charset="0"/>
                <a:cs typeface="Times New Roman" panose="02020603050405020304" pitchFamily="18" charset="0"/>
              </a:rPr>
              <a:t>новая </a:t>
            </a:r>
            <a:r>
              <a:rPr lang="ru-RU" sz="2400" dirty="0">
                <a:latin typeface="Times New Roman" panose="02020603050405020304" pitchFamily="18" charset="0"/>
                <a:cs typeface="Times New Roman" panose="02020603050405020304" pitchFamily="18" charset="0"/>
              </a:rPr>
              <a:t>форма Справки о доходах, расходах, об имуществе и обязательствах имущественного характера</a:t>
            </a:r>
          </a:p>
          <a:p>
            <a:endParaRPr lang="ru-RU" dirty="0"/>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Последние изменения законодательства</a:t>
            </a:r>
          </a:p>
        </p:txBody>
      </p:sp>
    </p:spTree>
    <p:extLst>
      <p:ext uri="{BB962C8B-B14F-4D97-AF65-F5344CB8AC3E}">
        <p14:creationId xmlns:p14="http://schemas.microsoft.com/office/powerpoint/2010/main" val="208905340"/>
      </p:ext>
    </p:extLst>
  </p:cSld>
  <p:clrMapOvr>
    <a:masterClrMapping/>
  </p:clrMapOvr>
  <p:transition spd="slow">
    <p:wip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82673" y="1628800"/>
            <a:ext cx="8363272" cy="5112568"/>
          </a:xfrm>
        </p:spPr>
        <p:txBody>
          <a:bodyPr>
            <a:normAutofit fontScale="62500" lnSpcReduction="20000"/>
          </a:bodyPr>
          <a:lstStyle/>
          <a:p>
            <a:pPr marL="109728" indent="0" algn="just">
              <a:buNone/>
            </a:pPr>
            <a:r>
              <a:rPr lang="ru-RU" sz="3200" dirty="0" smtClean="0">
                <a:latin typeface="Times New Roman" panose="02020603050405020304" pitchFamily="18" charset="0"/>
                <a:cs typeface="Times New Roman" panose="02020603050405020304" pitchFamily="18" charset="0"/>
              </a:rPr>
              <a:t>Указ </a:t>
            </a:r>
            <a:r>
              <a:rPr lang="ru-RU" sz="3200" dirty="0">
                <a:latin typeface="Times New Roman" panose="02020603050405020304" pitchFamily="18" charset="0"/>
                <a:cs typeface="Times New Roman" panose="02020603050405020304" pitchFamily="18" charset="0"/>
              </a:rPr>
              <a:t>Президента РФ от 23.06.2014 N 453 «О внесении изменений в некоторые акты Президента Российской Федерации по вопросам противодействия коррупции» (вступил в силу 01.08.2014):</a:t>
            </a:r>
          </a:p>
          <a:p>
            <a:pPr algn="just"/>
            <a:r>
              <a:rPr lang="ru-RU" sz="3200" dirty="0" smtClean="0">
                <a:latin typeface="Times New Roman" panose="02020603050405020304" pitchFamily="18" charset="0"/>
                <a:cs typeface="Times New Roman" panose="02020603050405020304" pitchFamily="18" charset="0"/>
              </a:rPr>
              <a:t>сокращение </a:t>
            </a:r>
            <a:r>
              <a:rPr lang="ru-RU" sz="3200" dirty="0">
                <a:latin typeface="Times New Roman" panose="02020603050405020304" pitchFamily="18" charset="0"/>
                <a:cs typeface="Times New Roman" panose="02020603050405020304" pitchFamily="18" charset="0"/>
              </a:rPr>
              <a:t>срока представления уточненных сведений;</a:t>
            </a:r>
          </a:p>
          <a:p>
            <a:pPr algn="just"/>
            <a:r>
              <a:rPr lang="ru-RU" sz="3200" dirty="0" smtClean="0">
                <a:latin typeface="Times New Roman" panose="02020603050405020304" pitchFamily="18" charset="0"/>
                <a:cs typeface="Times New Roman" panose="02020603050405020304" pitchFamily="18" charset="0"/>
              </a:rPr>
              <a:t>право </a:t>
            </a:r>
            <a:r>
              <a:rPr lang="ru-RU" sz="3200" dirty="0">
                <a:latin typeface="Times New Roman" panose="02020603050405020304" pitchFamily="18" charset="0"/>
                <a:cs typeface="Times New Roman" panose="02020603050405020304" pitchFamily="18" charset="0"/>
              </a:rPr>
              <a:t>на проведение проверки соблюдения запретов и ограничений в течение трех лет, предшествующих поступлению информации, явившейся основанием для осуществления проверки;</a:t>
            </a:r>
          </a:p>
          <a:p>
            <a:pPr algn="just"/>
            <a:r>
              <a:rPr lang="ru-RU" sz="3200" dirty="0" smtClean="0">
                <a:latin typeface="Times New Roman" panose="02020603050405020304" pitchFamily="18" charset="0"/>
                <a:cs typeface="Times New Roman" panose="02020603050405020304" pitchFamily="18" charset="0"/>
              </a:rPr>
              <a:t>уведомление </a:t>
            </a:r>
            <a:r>
              <a:rPr lang="ru-RU" sz="3200" dirty="0">
                <a:latin typeface="Times New Roman" panose="02020603050405020304" pitchFamily="18" charset="0"/>
                <a:cs typeface="Times New Roman" panose="02020603050405020304" pitchFamily="18" charset="0"/>
              </a:rPr>
              <a:t>работодателя о приеме на работу бывшего государственного служащего стало основанием для проведения заседания комиссии;</a:t>
            </a:r>
          </a:p>
          <a:p>
            <a:pPr algn="just"/>
            <a:r>
              <a:rPr lang="ru-RU" sz="3200" dirty="0" smtClean="0">
                <a:latin typeface="Times New Roman" panose="02020603050405020304" pitchFamily="18" charset="0"/>
                <a:cs typeface="Times New Roman" panose="02020603050405020304" pitchFamily="18" charset="0"/>
              </a:rPr>
              <a:t>правом </a:t>
            </a:r>
            <a:r>
              <a:rPr lang="ru-RU" sz="3200" dirty="0">
                <a:latin typeface="Times New Roman" panose="02020603050405020304" pitchFamily="18" charset="0"/>
                <a:cs typeface="Times New Roman" panose="02020603050405020304" pitchFamily="18" charset="0"/>
              </a:rPr>
              <a:t>подавать запросы на последующее трудоустройство наделены действующие государственные служащие;</a:t>
            </a:r>
          </a:p>
          <a:p>
            <a:pPr algn="just"/>
            <a:r>
              <a:rPr lang="ru-RU" sz="3200" dirty="0" smtClean="0">
                <a:latin typeface="Times New Roman" panose="02020603050405020304" pitchFamily="18" charset="0"/>
                <a:cs typeface="Times New Roman" panose="02020603050405020304" pitchFamily="18" charset="0"/>
              </a:rPr>
              <a:t>детализировано </a:t>
            </a:r>
            <a:r>
              <a:rPr lang="ru-RU" sz="3200" dirty="0">
                <a:latin typeface="Times New Roman" panose="02020603050405020304" pitchFamily="18" charset="0"/>
                <a:cs typeface="Times New Roman" panose="02020603050405020304" pitchFamily="18" charset="0"/>
              </a:rPr>
              <a:t>содержание запроса на последующее трудоустройство, подаваемого бывшим (действующим) государственным служащим;</a:t>
            </a:r>
          </a:p>
          <a:p>
            <a:pPr algn="just"/>
            <a:r>
              <a:rPr lang="ru-RU" sz="3200" dirty="0" smtClean="0">
                <a:latin typeface="Times New Roman" panose="02020603050405020304" pitchFamily="18" charset="0"/>
                <a:cs typeface="Times New Roman" panose="02020603050405020304" pitchFamily="18" charset="0"/>
              </a:rPr>
              <a:t>возможность </a:t>
            </a:r>
            <a:r>
              <a:rPr lang="ru-RU" sz="3200" dirty="0">
                <a:latin typeface="Times New Roman" panose="02020603050405020304" pitchFamily="18" charset="0"/>
                <a:cs typeface="Times New Roman" panose="02020603050405020304" pitchFamily="18" charset="0"/>
              </a:rPr>
              <a:t>размещения сведений о доходах подведомственных организаций на сайтах этих организаций.</a:t>
            </a:r>
          </a:p>
          <a:p>
            <a:endParaRPr lang="ru-RU" dirty="0"/>
          </a:p>
        </p:txBody>
      </p:sp>
      <p:sp>
        <p:nvSpPr>
          <p:cNvPr id="3" name="Заголовок 2"/>
          <p:cNvSpPr>
            <a:spLocks noGrp="1"/>
          </p:cNvSpPr>
          <p:nvPr>
            <p:ph type="title"/>
          </p:nvPr>
        </p:nvSpPr>
        <p:spPr/>
        <p:txBody>
          <a:bodyPr>
            <a:normAutofit fontScale="90000"/>
          </a:bodyPr>
          <a:lstStyle/>
          <a:p>
            <a:pPr algn="ctr"/>
            <a:r>
              <a:rPr lang="ru-RU" dirty="0">
                <a:latin typeface="Times New Roman" panose="02020603050405020304" pitchFamily="18" charset="0"/>
                <a:cs typeface="Times New Roman" panose="02020603050405020304" pitchFamily="18" charset="0"/>
              </a:rPr>
              <a:t>Последние изменения законодательства</a:t>
            </a:r>
          </a:p>
        </p:txBody>
      </p:sp>
    </p:spTree>
    <p:extLst>
      <p:ext uri="{BB962C8B-B14F-4D97-AF65-F5344CB8AC3E}">
        <p14:creationId xmlns:p14="http://schemas.microsoft.com/office/powerpoint/2010/main" val="3728286792"/>
      </p:ext>
    </p:extLst>
  </p:cSld>
  <p:clrMapOvr>
    <a:masterClrMapping/>
  </p:clrMapOvr>
  <p:transition spd="slow">
    <p:wip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1600" b="1" dirty="0" smtClean="0"/>
              <a:t>Указом Президента РФ от 22.12.2015 № 650 внесены существенные изменения в Положения о комиссиях (Указ Президента РФ от 01.07.2010 № 821</a:t>
            </a:r>
            <a:r>
              <a:rPr lang="ru-RU" sz="1600" dirty="0" smtClean="0"/>
              <a:t>:</a:t>
            </a:r>
          </a:p>
          <a:p>
            <a:r>
              <a:rPr lang="ru-RU" sz="1600" dirty="0" smtClean="0"/>
              <a:t>1. Дополнено основание для проведения заседания комиссии, в соответствии с которым на заседании комиссии рассматривается уведомление гражданского служащего о возникновении личной заинтересованности при исполнении должностных обязанностей, которая приводит или может привести к конфликту интересов. При этом подразделение кадровой службы (должностное лицо) осуществляет подготовку мотивированного заключения по результатам рассмотрения уведомления.</a:t>
            </a:r>
          </a:p>
          <a:p>
            <a:r>
              <a:rPr lang="ru-RU" sz="1600" dirty="0" smtClean="0"/>
              <a:t>2. Существенно изменены сроки дат назначения и проведения заседаний комиссии.</a:t>
            </a:r>
          </a:p>
          <a:p>
            <a:r>
              <a:rPr lang="ru-RU" sz="1600" dirty="0" smtClean="0"/>
              <a:t>3. Изменен порядок приглашения для участия в заседании гражданских служащих или граждан, в отношении которых комиссией рассматриваются соответствующие вопросы.</a:t>
            </a:r>
          </a:p>
          <a:p>
            <a:r>
              <a:rPr lang="ru-RU" sz="1600" dirty="0" smtClean="0"/>
              <a:t>4. Положение о комиссиях дополнено пунктом 19.1.</a:t>
            </a:r>
            <a:endParaRPr lang="ru-RU" sz="1600" dirty="0"/>
          </a:p>
        </p:txBody>
      </p:sp>
      <p:sp>
        <p:nvSpPr>
          <p:cNvPr id="3" name="Заголовок 2"/>
          <p:cNvSpPr>
            <a:spLocks noGrp="1"/>
          </p:cNvSpPr>
          <p:nvPr>
            <p:ph type="title"/>
          </p:nvPr>
        </p:nvSpPr>
        <p:spPr/>
        <p:txBody>
          <a:bodyPr>
            <a:normAutofit/>
          </a:bodyPr>
          <a:lstStyle/>
          <a:p>
            <a:r>
              <a:rPr lang="ru-RU" sz="2400" dirty="0" smtClean="0"/>
              <a:t>Изменения законодательства</a:t>
            </a:r>
            <a:endParaRPr lang="ru-RU" sz="2400" dirty="0"/>
          </a:p>
        </p:txBody>
      </p:sp>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628800"/>
            <a:ext cx="8229600" cy="4525963"/>
          </a:xfrm>
        </p:spPr>
        <p:txBody>
          <a:bodyPr>
            <a:normAutofit/>
          </a:bodyPr>
          <a:lstStyle/>
          <a:p>
            <a:pPr algn="just">
              <a:spcBef>
                <a:spcPct val="0"/>
              </a:spcBef>
            </a:pPr>
            <a:r>
              <a:rPr lang="ru-RU" sz="2800" dirty="0" smtClean="0">
                <a:latin typeface="Times New Roman" pitchFamily="18" charset="0"/>
                <a:cs typeface="Times New Roman" pitchFamily="18" charset="0"/>
              </a:rPr>
              <a:t>Дела губернаторов Сахалина и Республики Коми;</a:t>
            </a:r>
            <a:endParaRPr lang="en-US" sz="2800" dirty="0" smtClean="0">
              <a:latin typeface="Times New Roman" pitchFamily="18" charset="0"/>
              <a:cs typeface="Times New Roman" pitchFamily="18" charset="0"/>
            </a:endParaRPr>
          </a:p>
          <a:p>
            <a:pPr algn="just">
              <a:spcBef>
                <a:spcPct val="0"/>
              </a:spcBef>
            </a:pPr>
            <a:r>
              <a:rPr lang="ru-RU" sz="2800" dirty="0" smtClean="0">
                <a:latin typeface="Times New Roman" pitchFamily="18" charset="0"/>
                <a:cs typeface="Times New Roman" pitchFamily="18" charset="0"/>
              </a:rPr>
              <a:t>Дела экс-мэров Махачкалы и Биробиджана;</a:t>
            </a:r>
            <a:endParaRPr lang="en-US" sz="2800" dirty="0" smtClean="0">
              <a:latin typeface="Times New Roman" pitchFamily="18" charset="0"/>
              <a:cs typeface="Times New Roman" pitchFamily="18" charset="0"/>
            </a:endParaRPr>
          </a:p>
          <a:p>
            <a:pPr algn="just">
              <a:spcBef>
                <a:spcPct val="0"/>
              </a:spcBef>
            </a:pPr>
            <a:r>
              <a:rPr lang="ru-RU" sz="2800" dirty="0" smtClean="0">
                <a:latin typeface="Times New Roman" pitchFamily="18" charset="0"/>
                <a:cs typeface="Times New Roman" pitchFamily="18" charset="0"/>
              </a:rPr>
              <a:t>Дела вице-губернаторов Новгородской, Омской и Челябинской областей;</a:t>
            </a:r>
            <a:endParaRPr lang="en-US" sz="2800" dirty="0" smtClean="0">
              <a:latin typeface="Times New Roman" pitchFamily="18" charset="0"/>
              <a:cs typeface="Times New Roman" pitchFamily="18" charset="0"/>
            </a:endParaRPr>
          </a:p>
          <a:p>
            <a:pPr algn="just">
              <a:spcBef>
                <a:spcPct val="0"/>
              </a:spcBef>
            </a:pPr>
            <a:r>
              <a:rPr lang="ru-RU" sz="2800" dirty="0" smtClean="0">
                <a:latin typeface="Times New Roman" pitchFamily="18" charset="0"/>
                <a:cs typeface="Times New Roman" pitchFamily="18" charset="0"/>
              </a:rPr>
              <a:t>Дело губернатора Кировской области;</a:t>
            </a:r>
            <a:endParaRPr lang="en-US" sz="2800" dirty="0" smtClean="0">
              <a:latin typeface="Times New Roman" pitchFamily="18" charset="0"/>
              <a:cs typeface="Times New Roman" pitchFamily="18" charset="0"/>
            </a:endParaRPr>
          </a:p>
          <a:p>
            <a:pPr algn="just">
              <a:spcBef>
                <a:spcPct val="0"/>
              </a:spcBef>
            </a:pPr>
            <a:r>
              <a:rPr lang="ru-RU" sz="2800" dirty="0" smtClean="0">
                <a:latin typeface="Times New Roman" pitchFamily="18" charset="0"/>
                <a:cs typeface="Times New Roman" pitchFamily="18" charset="0"/>
              </a:rPr>
              <a:t>Дела высокопоставленных лиц Следственного комитета РФ</a:t>
            </a:r>
            <a:endParaRPr lang="en-US" sz="2800" dirty="0" smtClean="0">
              <a:latin typeface="Times New Roman" pitchFamily="18" charset="0"/>
              <a:cs typeface="Times New Roman" pitchFamily="18" charset="0"/>
            </a:endParaRPr>
          </a:p>
          <a:p>
            <a:pPr algn="just">
              <a:spcBef>
                <a:spcPct val="0"/>
              </a:spcBef>
            </a:pPr>
            <a:r>
              <a:rPr lang="ru-RU" sz="2800" dirty="0" smtClean="0">
                <a:latin typeface="Times New Roman" pitchFamily="18" charset="0"/>
                <a:cs typeface="Times New Roman" pitchFamily="18" charset="0"/>
              </a:rPr>
              <a:t>Дело полковника Захарченко</a:t>
            </a:r>
          </a:p>
          <a:p>
            <a:pPr algn="just">
              <a:spcBef>
                <a:spcPct val="0"/>
              </a:spcBef>
            </a:pPr>
            <a:r>
              <a:rPr lang="ru-RU" sz="2800" dirty="0" smtClean="0">
                <a:latin typeface="Times New Roman" pitchFamily="18" charset="0"/>
                <a:cs typeface="Times New Roman" pitchFamily="18" charset="0"/>
              </a:rPr>
              <a:t>Дело </a:t>
            </a:r>
            <a:r>
              <a:rPr lang="ru-RU" sz="2800" dirty="0" err="1" smtClean="0">
                <a:latin typeface="Times New Roman" pitchFamily="18" charset="0"/>
                <a:cs typeface="Times New Roman" pitchFamily="18" charset="0"/>
              </a:rPr>
              <a:t>Улюкаева</a:t>
            </a:r>
            <a:endParaRPr lang="ru-RU" sz="2800" dirty="0"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pPr algn="ctr"/>
            <a:r>
              <a:rPr lang="ru-RU" sz="3700" dirty="0" smtClean="0">
                <a:latin typeface="Times New Roman" pitchFamily="18" charset="0"/>
                <a:cs typeface="Times New Roman" pitchFamily="18" charset="0"/>
              </a:rPr>
              <a:t>Громкие дела последних лет</a:t>
            </a:r>
          </a:p>
        </p:txBody>
      </p:sp>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2096" y="1556792"/>
            <a:ext cx="8589640" cy="4900000"/>
          </a:xfrm>
        </p:spPr>
        <p:txBody>
          <a:bodyPr>
            <a:normAutofit/>
          </a:bodyPr>
          <a:lstStyle/>
          <a:p>
            <a:pPr lvl="0" algn="just" fontAlgn="base"/>
            <a:r>
              <a:rPr lang="ru-RU" sz="2000" dirty="0" smtClean="0">
                <a:latin typeface="Times New Roman" pitchFamily="18" charset="0"/>
                <a:cs typeface="Times New Roman" pitchFamily="18" charset="0"/>
              </a:rPr>
              <a:t>Вместе с тем по данным социологических опросов, четверть наших граждан вообще не считают, что коррупция является ненормальным отклоняющимся явлением. То есть в обществе в целом практически отсутствует нетерпимость к коррупции как к институту.</a:t>
            </a:r>
          </a:p>
          <a:p>
            <a:pPr lvl="0" algn="just" fontAlgn="base"/>
            <a:r>
              <a:rPr lang="ru-RU" sz="2000" dirty="0" smtClean="0">
                <a:latin typeface="Times New Roman" pitchFamily="18" charset="0"/>
                <a:cs typeface="Times New Roman" pitchFamily="18" charset="0"/>
              </a:rPr>
              <a:t>Некоторые респонденты, а также отдельные авторы аналитических и научных работ, даже выражают мнение, что коррупция имеет ряд положительных эффектов, т.к. является «смазкой» недостаточно эффективно работающего государственного механизма.</a:t>
            </a:r>
          </a:p>
          <a:p>
            <a:pPr lvl="0" algn="just" fontAlgn="base"/>
            <a:r>
              <a:rPr lang="ru-RU" sz="2000" dirty="0" smtClean="0">
                <a:latin typeface="Times New Roman" pitchFamily="18" charset="0"/>
                <a:cs typeface="Times New Roman" pitchFamily="18" charset="0"/>
              </a:rPr>
              <a:t>Один из аргументов против такой точки зрения состоит в том, что люди, разделяющие ее, не примеряют на себя возможные негативные эффекты и риски, связанные с широко распространенной коррупцией, которые вполне могут проявляться в повседневной жизни. Например, долю «расходов на коррупцию» в цене товаров и услуг или риск антропогенных катастроф.</a:t>
            </a:r>
          </a:p>
        </p:txBody>
      </p:sp>
      <p:sp>
        <p:nvSpPr>
          <p:cNvPr id="3" name="Заголовок 2"/>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Парадоксы общественного восприятия</a:t>
            </a:r>
            <a:endParaRPr lang="ru-RU" dirty="0">
              <a:latin typeface="Times New Roman" pitchFamily="18" charset="0"/>
              <a:cs typeface="Times New Roman" pitchFamily="18" charset="0"/>
            </a:endParaRPr>
          </a:p>
        </p:txBody>
      </p:sp>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fontAlgn="base"/>
            <a:r>
              <a:rPr lang="ru-RU" sz="2200" dirty="0" smtClean="0">
                <a:latin typeface="Times New Roman" pitchFamily="18" charset="0"/>
                <a:cs typeface="Times New Roman" pitchFamily="18" charset="0"/>
              </a:rPr>
              <a:t>Единое, общее для всех стран, определении понятия коррупции отсутствует. Существует множество разных определений, в которых акцент делается на те или иные аспекты и проявления коррупции, в том числе и свойственные отдельным странам и культурам.</a:t>
            </a:r>
          </a:p>
        </p:txBody>
      </p:sp>
      <p:sp>
        <p:nvSpPr>
          <p:cNvPr id="3" name="Заголовок 2"/>
          <p:cNvSpPr>
            <a:spLocks noGrp="1"/>
          </p:cNvSpPr>
          <p:nvPr>
            <p:ph type="title"/>
          </p:nvPr>
        </p:nvSpPr>
        <p:spPr/>
        <p:txBody>
          <a:bodyPr>
            <a:normAutofit/>
          </a:bodyPr>
          <a:lstStyle/>
          <a:p>
            <a:pPr algn="ctr"/>
            <a:r>
              <a:rPr lang="ru-RU" dirty="0" smtClean="0">
                <a:latin typeface="Times New Roman" pitchFamily="18" charset="0"/>
                <a:cs typeface="Times New Roman" pitchFamily="18" charset="0"/>
              </a:rPr>
              <a:t>Понятие коррупции</a:t>
            </a:r>
            <a:endParaRPr lang="ru-RU" dirty="0">
              <a:latin typeface="Times New Roman" pitchFamily="18" charset="0"/>
              <a:cs typeface="Times New Roman" pitchFamily="18" charset="0"/>
            </a:endParaRPr>
          </a:p>
        </p:txBody>
      </p:sp>
      <p:sp>
        <p:nvSpPr>
          <p:cNvPr id="4" name="Содержимое 1"/>
          <p:cNvSpPr txBox="1">
            <a:spLocks/>
          </p:cNvSpPr>
          <p:nvPr/>
        </p:nvSpPr>
        <p:spPr>
          <a:xfrm>
            <a:off x="467544" y="3429000"/>
            <a:ext cx="8229600" cy="1944216"/>
          </a:xfrm>
          <a:prstGeom prst="rect">
            <a:avLst/>
          </a:prstGeom>
        </p:spPr>
        <p:style>
          <a:lnRef idx="2">
            <a:schemeClr val="accent1"/>
          </a:lnRef>
          <a:fillRef idx="1">
            <a:schemeClr val="lt1"/>
          </a:fillRef>
          <a:effectRef idx="0">
            <a:schemeClr val="accent1"/>
          </a:effectRef>
          <a:fontRef idx="minor">
            <a:schemeClr val="dk1"/>
          </a:fontRef>
        </p:style>
        <p:txBody>
          <a:bodyPr vert="horz">
            <a:normAutofit/>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kumimoji="0" lang="ru-RU" sz="2700" b="1" i="0" u="none" strike="noStrike" kern="1200" cap="none" spc="0" normalizeH="0" baseline="0" noProof="0" dirty="0" smtClean="0">
                <a:ln>
                  <a:noFill/>
                </a:ln>
                <a:solidFill>
                  <a:schemeClr val="tx1"/>
                </a:solidFill>
                <a:effectLst/>
                <a:uLnTx/>
                <a:uFillTx/>
                <a:latin typeface="+mn-lt"/>
                <a:ea typeface="+mn-ea"/>
                <a:cs typeface="+mn-cs"/>
              </a:rPr>
              <a:t>  </a:t>
            </a:r>
            <a:r>
              <a:rPr kumimoji="0" lang="ru-RU" sz="28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В самом широком (социальном) смысле </a:t>
            </a:r>
            <a:r>
              <a:rPr kumimoji="0" lang="ru-RU"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под </a:t>
            </a:r>
            <a:r>
              <a:rPr kumimoji="0" lang="ru-RU" sz="2800" b="0" i="0" u="none" strike="noStrike" kern="1200" cap="none" spc="0" normalizeH="0" baseline="0" noProof="0" dirty="0" smtClean="0">
                <a:ln>
                  <a:solidFill>
                    <a:schemeClr val="accent1">
                      <a:lumMod val="75000"/>
                    </a:schemeClr>
                  </a:solidFill>
                </a:ln>
                <a:solidFill>
                  <a:schemeClr val="bg2">
                    <a:lumMod val="50000"/>
                  </a:schemeClr>
                </a:solidFill>
                <a:effectLst/>
                <a:uLnTx/>
                <a:uFillTx/>
                <a:latin typeface="Times New Roman" pitchFamily="18" charset="0"/>
                <a:cs typeface="Times New Roman" pitchFamily="18" charset="0"/>
              </a:rPr>
              <a:t>коррупцией</a:t>
            </a:r>
            <a:r>
              <a:rPr kumimoji="0" lang="ru-RU"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понимается любое использование своего положения для необоснованного получения прямой или косвенной выгоды</a:t>
            </a:r>
            <a:endParaRPr kumimoji="0" lang="ru-RU" sz="27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610</TotalTime>
  <Words>5077</Words>
  <Application>Microsoft Office PowerPoint</Application>
  <PresentationFormat>Экран (4:3)</PresentationFormat>
  <Paragraphs>335</Paragraphs>
  <Slides>68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68</vt:i4>
      </vt:variant>
    </vt:vector>
  </HeadingPairs>
  <TitlesOfParts>
    <vt:vector size="69" baseType="lpstr">
      <vt:lpstr>Открытая</vt:lpstr>
      <vt:lpstr>Основные направления государственной политики в области противодействия коррупции </vt:lpstr>
      <vt:lpstr>Общественная опасность коррупции</vt:lpstr>
      <vt:lpstr>Общественная опасность коррупции</vt:lpstr>
      <vt:lpstr>Общественная опасность коррупции</vt:lpstr>
      <vt:lpstr>Общественная опасность коррупции</vt:lpstr>
      <vt:lpstr>Общественная опасность коррупции</vt:lpstr>
      <vt:lpstr>Громкие дела последних лет</vt:lpstr>
      <vt:lpstr>Парадоксы общественного восприятия</vt:lpstr>
      <vt:lpstr>Понятие коррупции</vt:lpstr>
      <vt:lpstr>Причины коррупции</vt:lpstr>
      <vt:lpstr>Государственная антикоррупционная политика</vt:lpstr>
      <vt:lpstr>Государственная антикоррупционная политика</vt:lpstr>
      <vt:lpstr>Государственная антикоррупционная политика</vt:lpstr>
      <vt:lpstr>Содержание государственной антикоррупционной политики</vt:lpstr>
      <vt:lpstr>Содержание государственной антикоррупционной политики</vt:lpstr>
      <vt:lpstr>Содержание государственной антикоррупционной политики</vt:lpstr>
      <vt:lpstr>Содержание государственной антикоррупционной политики</vt:lpstr>
      <vt:lpstr>Развитие государственной антикоррупционной политики в 1992-2008 гг.</vt:lpstr>
      <vt:lpstr>Развитие государственной антикоррупционной политики в 1992-2008 гг.</vt:lpstr>
      <vt:lpstr>Развитие государственной антикоррупционной политики в 1992-2008 гг.</vt:lpstr>
      <vt:lpstr>Развитие государственной антикоррупционной политики в 1992-2008 гг.</vt:lpstr>
      <vt:lpstr>Развитие государственной антикоррупционной политики в 1992-2008 гг.</vt:lpstr>
      <vt:lpstr>Развитие государственной антикоррупционной политики в 1992-2008 гг.</vt:lpstr>
      <vt:lpstr>Начало нового этапа антикоррупционных реформ</vt:lpstr>
      <vt:lpstr>Начало нового этапа антикоррупционных реформ</vt:lpstr>
      <vt:lpstr>Основные направления антикоррупционной политики</vt:lpstr>
      <vt:lpstr>Основные направления антикоррупционной политики</vt:lpstr>
      <vt:lpstr>Определение базовых понятий и принципов: «коррупция»</vt:lpstr>
      <vt:lpstr>Определение базовых понятий и принципов: «коррупция»</vt:lpstr>
      <vt:lpstr>Определение базовых понятий и принципов: «конфликт интересов»</vt:lpstr>
      <vt:lpstr>Определение базовых понятий и принципов: «конфликт интересов»</vt:lpstr>
      <vt:lpstr>Определение базовых понятий и принципов: «конфликт интересов»</vt:lpstr>
      <vt:lpstr>Изменение подходов к планированию антикоррупционной политики</vt:lpstr>
      <vt:lpstr>Изменение подходов к планированию антикоррупционной политики</vt:lpstr>
      <vt:lpstr>Совершенствование системы запретов и ограничений</vt:lpstr>
      <vt:lpstr>Совершенствование системы запретов и ограничений: методическое обеспечение</vt:lpstr>
      <vt:lpstr>Совершенствование системы запретов и ограничений: методическое обеспечение</vt:lpstr>
      <vt:lpstr>Совершенствование системы запретов и ограничений: методическое обеспечение</vt:lpstr>
      <vt:lpstr>Совершенствование мер ответственности</vt:lpstr>
      <vt:lpstr>Совершенствование мер ответственности</vt:lpstr>
      <vt:lpstr>Совершенствование уголовного законодательства</vt:lpstr>
      <vt:lpstr>Совершенствование уголовного законодательства</vt:lpstr>
      <vt:lpstr>Расширение круга применения антикоррупционных стандартов</vt:lpstr>
      <vt:lpstr>Расширение круга применения антикоррупционных стандартов</vt:lpstr>
      <vt:lpstr>Принятие мер по противодействию коррупции бизнесе</vt:lpstr>
      <vt:lpstr>Принятие мер по противодействию коррупции бизнесе</vt:lpstr>
      <vt:lpstr>Принятие мер по противодействию коррупции бизнесе</vt:lpstr>
      <vt:lpstr>Принятие мер по противодействию коррупции бизнесе</vt:lpstr>
      <vt:lpstr>Создание системы госорганов</vt:lpstr>
      <vt:lpstr>Создание системы госорганов</vt:lpstr>
      <vt:lpstr>Президиум Совета при Президенте РФ по противодействию коррупции</vt:lpstr>
      <vt:lpstr>Президиум Совета при Президенте РФ по противодействию коррупции</vt:lpstr>
      <vt:lpstr>Координация противодействия коррупции на уровне отдельных государственных органов</vt:lpstr>
      <vt:lpstr>Координация противодействия коррупции на уровне отдельных государственных органов</vt:lpstr>
      <vt:lpstr>Планируемые мероприятия в сфере противодействия коррупции</vt:lpstr>
      <vt:lpstr>Основные задачи</vt:lpstr>
      <vt:lpstr>Международное взаимодействие</vt:lpstr>
      <vt:lpstr>Международное взаимодействие: основные конвенции</vt:lpstr>
      <vt:lpstr>Международное взаимодействие: основные конвенции</vt:lpstr>
      <vt:lpstr>Международное взаимодействие: основные конвенции</vt:lpstr>
      <vt:lpstr>Международное взаимодействие: основные конвенции</vt:lpstr>
      <vt:lpstr>Международное взаимодействие: Конвенция ООН</vt:lpstr>
      <vt:lpstr>Международное взаимодействие: Конвенция ОЭСР</vt:lpstr>
      <vt:lpstr>Основные направления </vt:lpstr>
      <vt:lpstr>Последние изменения законодательства</vt:lpstr>
      <vt:lpstr>Последние изменения законодательства</vt:lpstr>
      <vt:lpstr>Последние изменения законодательства</vt:lpstr>
      <vt:lpstr>Изменения законодательства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направления государственной политики в области противодействия коррупции</dc:title>
  <dc:creator>Дом</dc:creator>
  <cp:lastModifiedBy>User</cp:lastModifiedBy>
  <cp:revision>96</cp:revision>
  <dcterms:modified xsi:type="dcterms:W3CDTF">2024-01-16T09:17:36Z</dcterms:modified>
</cp:coreProperties>
</file>