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05" r:id="rId3"/>
    <p:sldId id="310" r:id="rId4"/>
    <p:sldId id="299" r:id="rId5"/>
    <p:sldId id="300" r:id="rId6"/>
    <p:sldId id="301" r:id="rId7"/>
    <p:sldId id="285" r:id="rId8"/>
    <p:sldId id="298" r:id="rId9"/>
    <p:sldId id="316" r:id="rId10"/>
    <p:sldId id="314" r:id="rId11"/>
    <p:sldId id="31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6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020" userDrawn="1">
          <p15:clr>
            <a:srgbClr val="A4A3A4"/>
          </p15:clr>
        </p15:guide>
        <p15:guide id="4" pos="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4A7C"/>
    <a:srgbClr val="2F5597"/>
    <a:srgbClr val="7196CE"/>
    <a:srgbClr val="EB5599"/>
    <a:srgbClr val="D086D6"/>
    <a:srgbClr val="8FC043"/>
    <a:srgbClr val="983A76"/>
    <a:srgbClr val="A1318C"/>
    <a:srgbClr val="7A1981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54" autoAdjust="0"/>
    <p:restoredTop sz="94660"/>
  </p:normalViewPr>
  <p:slideViewPr>
    <p:cSldViewPr snapToGrid="0">
      <p:cViewPr varScale="1">
        <p:scale>
          <a:sx n="54" d="100"/>
          <a:sy n="54" d="100"/>
        </p:scale>
        <p:origin x="-595" y="-67"/>
      </p:cViewPr>
      <p:guideLst>
        <p:guide orient="horz" pos="1661"/>
        <p:guide orient="horz" pos="4020"/>
        <p:guide pos="3840"/>
        <p:guide pos="20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5F8DE-B282-4150-B00A-0966DD1558AA}" type="doc">
      <dgm:prSet loTypeId="urn:microsoft.com/office/officeart/2005/8/layout/default#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51CBDFB-14DC-4875-93CB-B4DEE0608F75}">
      <dgm:prSet phldrT="[Текст]"/>
      <dgm:spPr/>
      <dgm:t>
        <a:bodyPr/>
        <a:lstStyle/>
        <a:p>
          <a:endParaRPr lang="ru-RU" dirty="0"/>
        </a:p>
      </dgm:t>
    </dgm:pt>
    <dgm:pt modelId="{FE89005E-A8EE-41F9-92BF-C0A7B948366C}" type="parTrans" cxnId="{A1028A3A-ADF2-484E-9F12-9E4714E0442D}">
      <dgm:prSet/>
      <dgm:spPr/>
      <dgm:t>
        <a:bodyPr/>
        <a:lstStyle/>
        <a:p>
          <a:endParaRPr lang="ru-RU"/>
        </a:p>
      </dgm:t>
    </dgm:pt>
    <dgm:pt modelId="{2892E6BE-83BF-45BD-9993-12E74DA0182D}" type="sibTrans" cxnId="{A1028A3A-ADF2-484E-9F12-9E4714E0442D}">
      <dgm:prSet/>
      <dgm:spPr/>
      <dgm:t>
        <a:bodyPr/>
        <a:lstStyle/>
        <a:p>
          <a:endParaRPr lang="ru-RU"/>
        </a:p>
      </dgm:t>
    </dgm:pt>
    <dgm:pt modelId="{4024C043-E46E-4F49-A766-CEB7257A9C7B}">
      <dgm:prSet phldrT="[Текст]"/>
      <dgm:spPr/>
      <dgm:t>
        <a:bodyPr/>
        <a:lstStyle/>
        <a:p>
          <a:endParaRPr lang="ru-RU" dirty="0"/>
        </a:p>
      </dgm:t>
    </dgm:pt>
    <dgm:pt modelId="{CD0F14E6-D06E-4AF5-9E45-AD35FE69BAB5}" type="parTrans" cxnId="{0D6AE81A-1865-4175-A67B-718F993D44B1}">
      <dgm:prSet/>
      <dgm:spPr/>
      <dgm:t>
        <a:bodyPr/>
        <a:lstStyle/>
        <a:p>
          <a:endParaRPr lang="ru-RU"/>
        </a:p>
      </dgm:t>
    </dgm:pt>
    <dgm:pt modelId="{28F42DA2-9A9C-4E00-B040-D35252615242}" type="sibTrans" cxnId="{0D6AE81A-1865-4175-A67B-718F993D44B1}">
      <dgm:prSet/>
      <dgm:spPr/>
      <dgm:t>
        <a:bodyPr/>
        <a:lstStyle/>
        <a:p>
          <a:endParaRPr lang="ru-RU"/>
        </a:p>
      </dgm:t>
    </dgm:pt>
    <dgm:pt modelId="{11757090-0381-41B8-8856-15D3B991B2ED}">
      <dgm:prSet phldrT="[Текст]"/>
      <dgm:spPr/>
      <dgm:t>
        <a:bodyPr/>
        <a:lstStyle/>
        <a:p>
          <a:endParaRPr lang="ru-RU" dirty="0"/>
        </a:p>
      </dgm:t>
    </dgm:pt>
    <dgm:pt modelId="{0241BA65-3828-4BB2-9DD4-44F5B365BDD4}" type="parTrans" cxnId="{2E452727-F02A-4B7B-8057-EC31EEF288F0}">
      <dgm:prSet/>
      <dgm:spPr/>
      <dgm:t>
        <a:bodyPr/>
        <a:lstStyle/>
        <a:p>
          <a:endParaRPr lang="ru-RU"/>
        </a:p>
      </dgm:t>
    </dgm:pt>
    <dgm:pt modelId="{88495C3C-F119-4333-8A39-5A0963D99520}" type="sibTrans" cxnId="{2E452727-F02A-4B7B-8057-EC31EEF288F0}">
      <dgm:prSet/>
      <dgm:spPr/>
      <dgm:t>
        <a:bodyPr/>
        <a:lstStyle/>
        <a:p>
          <a:endParaRPr lang="ru-RU"/>
        </a:p>
      </dgm:t>
    </dgm:pt>
    <dgm:pt modelId="{03097D63-ABEA-4501-BF0A-2756FD157616}">
      <dgm:prSet phldrT="[Текст]"/>
      <dgm:spPr/>
      <dgm:t>
        <a:bodyPr/>
        <a:lstStyle/>
        <a:p>
          <a:endParaRPr lang="ru-RU" dirty="0"/>
        </a:p>
      </dgm:t>
    </dgm:pt>
    <dgm:pt modelId="{98C6F426-6F4F-41EC-83FB-29572296B43C}" type="parTrans" cxnId="{F5C87DBA-BABD-4EC7-9439-6F8CBED593A4}">
      <dgm:prSet/>
      <dgm:spPr/>
      <dgm:t>
        <a:bodyPr/>
        <a:lstStyle/>
        <a:p>
          <a:endParaRPr lang="ru-RU"/>
        </a:p>
      </dgm:t>
    </dgm:pt>
    <dgm:pt modelId="{13D563B7-B0ED-4106-A55B-8C9BFDBDF45A}" type="sibTrans" cxnId="{F5C87DBA-BABD-4EC7-9439-6F8CBED593A4}">
      <dgm:prSet/>
      <dgm:spPr/>
      <dgm:t>
        <a:bodyPr/>
        <a:lstStyle/>
        <a:p>
          <a:endParaRPr lang="ru-RU"/>
        </a:p>
      </dgm:t>
    </dgm:pt>
    <dgm:pt modelId="{EDED49EE-C436-461E-A8E0-51BBB9AB1DCF}">
      <dgm:prSet phldrT="[Текст]"/>
      <dgm:spPr/>
      <dgm:t>
        <a:bodyPr/>
        <a:lstStyle/>
        <a:p>
          <a:endParaRPr lang="ru-RU" dirty="0"/>
        </a:p>
      </dgm:t>
    </dgm:pt>
    <dgm:pt modelId="{6ACFFC6A-BFAD-4556-972F-773A7FAF27CD}" type="parTrans" cxnId="{DAC583C6-0339-4B7E-998E-D0BC4AAE477C}">
      <dgm:prSet/>
      <dgm:spPr/>
      <dgm:t>
        <a:bodyPr/>
        <a:lstStyle/>
        <a:p>
          <a:endParaRPr lang="ru-RU"/>
        </a:p>
      </dgm:t>
    </dgm:pt>
    <dgm:pt modelId="{39335841-717E-4584-8C30-7B7B9D11400D}" type="sibTrans" cxnId="{DAC583C6-0339-4B7E-998E-D0BC4AAE477C}">
      <dgm:prSet/>
      <dgm:spPr/>
      <dgm:t>
        <a:bodyPr/>
        <a:lstStyle/>
        <a:p>
          <a:endParaRPr lang="ru-RU"/>
        </a:p>
      </dgm:t>
    </dgm:pt>
    <dgm:pt modelId="{3D8FA2FB-4FE2-4AC6-82DF-FDB68BD2C876}" type="pres">
      <dgm:prSet presAssocID="{16D5F8DE-B282-4150-B00A-0966DD1558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3DE4B2-856F-4C1C-90AC-478D9F2B0ADF}" type="pres">
      <dgm:prSet presAssocID="{D51CBDFB-14DC-4875-93CB-B4DEE0608F75}" presName="node" presStyleLbl="node1" presStyleIdx="0" presStyleCnt="5" custAng="0" custLinFactNeighborX="48449" custLinFactNeighborY="15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BD2C5-FA69-4881-A67E-9E388B7E2AB6}" type="pres">
      <dgm:prSet presAssocID="{2892E6BE-83BF-45BD-9993-12E74DA0182D}" presName="sibTrans" presStyleCnt="0"/>
      <dgm:spPr/>
    </dgm:pt>
    <dgm:pt modelId="{9CF73D75-23DB-427F-AE1E-E2818FA79EDA}" type="pres">
      <dgm:prSet presAssocID="{4024C043-E46E-4F49-A766-CEB7257A9C7B}" presName="node" presStyleLbl="node1" presStyleIdx="1" presStyleCnt="5" custLinFactY="65753" custLinFactNeighborX="230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48C10-C896-4B28-9EEA-02A5E14CAADE}" type="pres">
      <dgm:prSet presAssocID="{28F42DA2-9A9C-4E00-B040-D35252615242}" presName="sibTrans" presStyleCnt="0"/>
      <dgm:spPr/>
    </dgm:pt>
    <dgm:pt modelId="{D6212D83-0F58-401F-86AE-1F94D1D84C43}" type="pres">
      <dgm:prSet presAssocID="{11757090-0381-41B8-8856-15D3B991B2ED}" presName="node" presStyleLbl="node1" presStyleIdx="2" presStyleCnt="5" custLinFactNeighborX="-45858" custLinFactNeighborY="18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130C0-096A-4676-A12D-76217E5E204E}" type="pres">
      <dgm:prSet presAssocID="{88495C3C-F119-4333-8A39-5A0963D99520}" presName="sibTrans" presStyleCnt="0"/>
      <dgm:spPr/>
    </dgm:pt>
    <dgm:pt modelId="{BA595BDE-4D51-4150-A615-379F8C5EA1E7}" type="pres">
      <dgm:prSet presAssocID="{03097D63-ABEA-4501-BF0A-2756FD157616}" presName="node" presStyleLbl="node1" presStyleIdx="3" presStyleCnt="5" custLinFactX="400000" custLinFactY="430367" custLinFactNeighborX="444150" custLinFactNeighborY="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C0D16-C849-4749-AEC4-EF271AA50E59}" type="pres">
      <dgm:prSet presAssocID="{13D563B7-B0ED-4106-A55B-8C9BFDBDF45A}" presName="sibTrans" presStyleCnt="0"/>
      <dgm:spPr/>
    </dgm:pt>
    <dgm:pt modelId="{10F542F9-9732-4ED6-90C1-C0D7B57F8AD0}" type="pres">
      <dgm:prSet presAssocID="{EDED49EE-C436-461E-A8E0-51BBB9AB1DCF}" presName="node" presStyleLbl="node1" presStyleIdx="4" presStyleCnt="5" custLinFactX="-66879" custLinFactNeighborX="-100000" custLinFactNeighborY="51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9607EF-D856-4C04-BA71-2F1DCF185CF6}" type="presOf" srcId="{4024C043-E46E-4F49-A766-CEB7257A9C7B}" destId="{9CF73D75-23DB-427F-AE1E-E2818FA79EDA}" srcOrd="0" destOrd="0" presId="urn:microsoft.com/office/officeart/2005/8/layout/default#1"/>
    <dgm:cxn modelId="{F5C87DBA-BABD-4EC7-9439-6F8CBED593A4}" srcId="{16D5F8DE-B282-4150-B00A-0966DD1558AA}" destId="{03097D63-ABEA-4501-BF0A-2756FD157616}" srcOrd="3" destOrd="0" parTransId="{98C6F426-6F4F-41EC-83FB-29572296B43C}" sibTransId="{13D563B7-B0ED-4106-A55B-8C9BFDBDF45A}"/>
    <dgm:cxn modelId="{0D6AE81A-1865-4175-A67B-718F993D44B1}" srcId="{16D5F8DE-B282-4150-B00A-0966DD1558AA}" destId="{4024C043-E46E-4F49-A766-CEB7257A9C7B}" srcOrd="1" destOrd="0" parTransId="{CD0F14E6-D06E-4AF5-9E45-AD35FE69BAB5}" sibTransId="{28F42DA2-9A9C-4E00-B040-D35252615242}"/>
    <dgm:cxn modelId="{DAC583C6-0339-4B7E-998E-D0BC4AAE477C}" srcId="{16D5F8DE-B282-4150-B00A-0966DD1558AA}" destId="{EDED49EE-C436-461E-A8E0-51BBB9AB1DCF}" srcOrd="4" destOrd="0" parTransId="{6ACFFC6A-BFAD-4556-972F-773A7FAF27CD}" sibTransId="{39335841-717E-4584-8C30-7B7B9D11400D}"/>
    <dgm:cxn modelId="{84D62111-5EA5-4735-9AF8-1E15E7CAE630}" type="presOf" srcId="{03097D63-ABEA-4501-BF0A-2756FD157616}" destId="{BA595BDE-4D51-4150-A615-379F8C5EA1E7}" srcOrd="0" destOrd="0" presId="urn:microsoft.com/office/officeart/2005/8/layout/default#1"/>
    <dgm:cxn modelId="{F16B3527-9991-46B3-8DD0-FE1FCB44FBC2}" type="presOf" srcId="{11757090-0381-41B8-8856-15D3B991B2ED}" destId="{D6212D83-0F58-401F-86AE-1F94D1D84C43}" srcOrd="0" destOrd="0" presId="urn:microsoft.com/office/officeart/2005/8/layout/default#1"/>
    <dgm:cxn modelId="{4D50DC88-093E-4305-9194-48206BF31342}" type="presOf" srcId="{EDED49EE-C436-461E-A8E0-51BBB9AB1DCF}" destId="{10F542F9-9732-4ED6-90C1-C0D7B57F8AD0}" srcOrd="0" destOrd="0" presId="urn:microsoft.com/office/officeart/2005/8/layout/default#1"/>
    <dgm:cxn modelId="{2E452727-F02A-4B7B-8057-EC31EEF288F0}" srcId="{16D5F8DE-B282-4150-B00A-0966DD1558AA}" destId="{11757090-0381-41B8-8856-15D3B991B2ED}" srcOrd="2" destOrd="0" parTransId="{0241BA65-3828-4BB2-9DD4-44F5B365BDD4}" sibTransId="{88495C3C-F119-4333-8A39-5A0963D99520}"/>
    <dgm:cxn modelId="{54FD8F49-80AC-4841-BEB1-FB273E28B799}" type="presOf" srcId="{16D5F8DE-B282-4150-B00A-0966DD1558AA}" destId="{3D8FA2FB-4FE2-4AC6-82DF-FDB68BD2C876}" srcOrd="0" destOrd="0" presId="urn:microsoft.com/office/officeart/2005/8/layout/default#1"/>
    <dgm:cxn modelId="{FDB83D45-6BA0-4A32-8390-7AF602154EDE}" type="presOf" srcId="{D51CBDFB-14DC-4875-93CB-B4DEE0608F75}" destId="{2D3DE4B2-856F-4C1C-90AC-478D9F2B0ADF}" srcOrd="0" destOrd="0" presId="urn:microsoft.com/office/officeart/2005/8/layout/default#1"/>
    <dgm:cxn modelId="{A1028A3A-ADF2-484E-9F12-9E4714E0442D}" srcId="{16D5F8DE-B282-4150-B00A-0966DD1558AA}" destId="{D51CBDFB-14DC-4875-93CB-B4DEE0608F75}" srcOrd="0" destOrd="0" parTransId="{FE89005E-A8EE-41F9-92BF-C0A7B948366C}" sibTransId="{2892E6BE-83BF-45BD-9993-12E74DA0182D}"/>
    <dgm:cxn modelId="{19F36503-3D80-4DD0-A784-583A4475A87F}" type="presParOf" srcId="{3D8FA2FB-4FE2-4AC6-82DF-FDB68BD2C876}" destId="{2D3DE4B2-856F-4C1C-90AC-478D9F2B0ADF}" srcOrd="0" destOrd="0" presId="urn:microsoft.com/office/officeart/2005/8/layout/default#1"/>
    <dgm:cxn modelId="{79E602ED-1AF2-4B71-9312-B7A3DC6920C6}" type="presParOf" srcId="{3D8FA2FB-4FE2-4AC6-82DF-FDB68BD2C876}" destId="{11DBD2C5-FA69-4881-A67E-9E388B7E2AB6}" srcOrd="1" destOrd="0" presId="urn:microsoft.com/office/officeart/2005/8/layout/default#1"/>
    <dgm:cxn modelId="{A34A5761-37A1-4B87-B8A8-5A8FC2CDFC3F}" type="presParOf" srcId="{3D8FA2FB-4FE2-4AC6-82DF-FDB68BD2C876}" destId="{9CF73D75-23DB-427F-AE1E-E2818FA79EDA}" srcOrd="2" destOrd="0" presId="urn:microsoft.com/office/officeart/2005/8/layout/default#1"/>
    <dgm:cxn modelId="{A5F8A8A7-4007-4C56-9B9B-E85DD59809A1}" type="presParOf" srcId="{3D8FA2FB-4FE2-4AC6-82DF-FDB68BD2C876}" destId="{51948C10-C896-4B28-9EEA-02A5E14CAADE}" srcOrd="3" destOrd="0" presId="urn:microsoft.com/office/officeart/2005/8/layout/default#1"/>
    <dgm:cxn modelId="{88C63439-94A6-421E-BDB9-661D2FDFF0AC}" type="presParOf" srcId="{3D8FA2FB-4FE2-4AC6-82DF-FDB68BD2C876}" destId="{D6212D83-0F58-401F-86AE-1F94D1D84C43}" srcOrd="4" destOrd="0" presId="urn:microsoft.com/office/officeart/2005/8/layout/default#1"/>
    <dgm:cxn modelId="{5F6FDCD7-3795-4AD4-91E5-F1520CF56E12}" type="presParOf" srcId="{3D8FA2FB-4FE2-4AC6-82DF-FDB68BD2C876}" destId="{A54130C0-096A-4676-A12D-76217E5E204E}" srcOrd="5" destOrd="0" presId="urn:microsoft.com/office/officeart/2005/8/layout/default#1"/>
    <dgm:cxn modelId="{3EC06F15-AD8D-49F0-814B-59671BCEF592}" type="presParOf" srcId="{3D8FA2FB-4FE2-4AC6-82DF-FDB68BD2C876}" destId="{BA595BDE-4D51-4150-A615-379F8C5EA1E7}" srcOrd="6" destOrd="0" presId="urn:microsoft.com/office/officeart/2005/8/layout/default#1"/>
    <dgm:cxn modelId="{65C60CA7-8ED2-4B17-9440-37DEEF083275}" type="presParOf" srcId="{3D8FA2FB-4FE2-4AC6-82DF-FDB68BD2C876}" destId="{674C0D16-C849-4749-AEC4-EF271AA50E59}" srcOrd="7" destOrd="0" presId="urn:microsoft.com/office/officeart/2005/8/layout/default#1"/>
    <dgm:cxn modelId="{6EF6CB38-1911-43DF-B1AB-F68F0E2BA717}" type="presParOf" srcId="{3D8FA2FB-4FE2-4AC6-82DF-FDB68BD2C876}" destId="{10F542F9-9732-4ED6-90C1-C0D7B57F8AD0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DE4B2-856F-4C1C-90AC-478D9F2B0ADF}">
      <dsp:nvSpPr>
        <dsp:cNvPr id="0" name=""/>
        <dsp:cNvSpPr/>
      </dsp:nvSpPr>
      <dsp:spPr>
        <a:xfrm>
          <a:off x="230690" y="133776"/>
          <a:ext cx="476150" cy="2856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30690" y="133776"/>
        <a:ext cx="476150" cy="285690"/>
      </dsp:txXfrm>
    </dsp:sp>
    <dsp:sp modelId="{9CF73D75-23DB-427F-AE1E-E2818FA79EDA}">
      <dsp:nvSpPr>
        <dsp:cNvPr id="0" name=""/>
        <dsp:cNvSpPr/>
      </dsp:nvSpPr>
      <dsp:spPr>
        <a:xfrm>
          <a:off x="534735" y="510259"/>
          <a:ext cx="476150" cy="2856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534735" y="510259"/>
        <a:ext cx="476150" cy="285690"/>
      </dsp:txXfrm>
    </dsp:sp>
    <dsp:sp modelId="{D6212D83-0F58-401F-86AE-1F94D1D84C43}">
      <dsp:nvSpPr>
        <dsp:cNvPr id="0" name=""/>
        <dsp:cNvSpPr/>
      </dsp:nvSpPr>
      <dsp:spPr>
        <a:xfrm>
          <a:off x="829177" y="142741"/>
          <a:ext cx="476150" cy="2856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829177" y="142741"/>
        <a:ext cx="476150" cy="285690"/>
      </dsp:txXfrm>
    </dsp:sp>
    <dsp:sp modelId="{BA595BDE-4D51-4150-A615-379F8C5EA1E7}">
      <dsp:nvSpPr>
        <dsp:cNvPr id="0" name=""/>
        <dsp:cNvSpPr/>
      </dsp:nvSpPr>
      <dsp:spPr>
        <a:xfrm>
          <a:off x="1047530" y="510259"/>
          <a:ext cx="476150" cy="2856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047530" y="510259"/>
        <a:ext cx="476150" cy="285690"/>
      </dsp:txXfrm>
    </dsp:sp>
    <dsp:sp modelId="{10F542F9-9732-4ED6-90C1-C0D7B57F8AD0}">
      <dsp:nvSpPr>
        <dsp:cNvPr id="0" name=""/>
        <dsp:cNvSpPr/>
      </dsp:nvSpPr>
      <dsp:spPr>
        <a:xfrm>
          <a:off x="0" y="510259"/>
          <a:ext cx="476150" cy="2856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0" y="510259"/>
        <a:ext cx="476150" cy="285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36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6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32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0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8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0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74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45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9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1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C4B81-B27A-41DD-81E3-0974432700D1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22809-1126-4875-B459-11DDF60E2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1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1.png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isel\Desktop\&#1052;&#1059;&#1051;&#1068;&#1058;%20-%20&#1055;&#1088;&#1080;&#1090;&#1095;&#1072;%20&#1042;&#1089;&#1105;%20&#1074;%20&#1090;&#1074;&#1086;&#1080;&#1093;%20&#1088;&#1091;&#1082;&#1072;&#1093;.240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Kisel\Desktop\img_user_file_556c4fd0e43cc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3218"/>
            <a:ext cx="1148818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23359" y="4944574"/>
            <a:ext cx="44313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Выполнила 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воспитатель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Киселева О.А.</a:t>
            </a:r>
          </a:p>
          <a:p>
            <a:pPr algn="ctr"/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г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. Рыбинск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2021 год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Kisel\Desktop\Pritcha-Vse-v-tvoih-ruk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14383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Kisel\Desktop\img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8488" y="1"/>
            <a:ext cx="127904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Kisel\Desktop\открытое занятие\004 —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 Разноцветные столы»: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5884" y="1346662"/>
            <a:ext cx="11876116" cy="5511337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Зеленый стол: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3200" dirty="0" smtClean="0"/>
              <a:t>морковь, салат листовой, ягодный морс или компот, белокочанная капуста, овсяные хлопья, яблоки, сыр, йогурт, квашеная капуста, гречневая крупа, молоко и молочные продукты, кефир, белый хлеб, черный хлеб, чай, сок, ряженка, творог. </a:t>
            </a:r>
          </a:p>
          <a:p>
            <a:r>
              <a:rPr lang="ru-RU" sz="3200" b="1" u="sng" dirty="0" smtClean="0">
                <a:solidFill>
                  <a:srgbClr val="FFC000"/>
                </a:solidFill>
              </a:rPr>
              <a:t>Желтый стол:  </a:t>
            </a:r>
            <a:r>
              <a:rPr lang="ru-RU" sz="3200" dirty="0" smtClean="0"/>
              <a:t>сметана, яйцо, мармелад, рыба, чернослив, орехи, виноград, сливочное масло, соленые огурцы, бананы, вафли, вареная колбаса,  макароны, сливки, курага, селедка, плавленый сыр, маринованные овощи, булочки, растительное масло.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Красный стол</a:t>
            </a:r>
            <a:r>
              <a:rPr lang="ru-RU" sz="3200" dirty="0" smtClean="0">
                <a:solidFill>
                  <a:srgbClr val="C00000"/>
                </a:solidFill>
              </a:rPr>
              <a:t>: </a:t>
            </a:r>
            <a:r>
              <a:rPr lang="ru-RU" sz="3200" dirty="0" smtClean="0"/>
              <a:t>колбаса копченая, пирожное, картофель фри, жареная курица, лимонад, торт, мороженое, ветчина, конфеты, вяленая рыба.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cxnSp>
        <p:nvCxnSpPr>
          <p:cNvPr id="83" name="Прямая соединительная линия 82"/>
          <p:cNvCxnSpPr/>
          <p:nvPr/>
        </p:nvCxnSpPr>
        <p:spPr>
          <a:xfrm>
            <a:off x="7219687" y="5893670"/>
            <a:ext cx="269235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00513" y="4694526"/>
            <a:ext cx="1287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EB55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63 </a:t>
            </a:r>
            <a:r>
              <a:rPr lang="ru-RU" sz="4800" dirty="0" smtClean="0">
                <a:solidFill>
                  <a:srgbClr val="EB55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</a:t>
            </a:r>
            <a:endParaRPr lang="ru-RU" sz="4800" dirty="0">
              <a:solidFill>
                <a:srgbClr val="EB559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7278541" y="2230425"/>
            <a:ext cx="2389334" cy="276953"/>
          </a:xfrm>
          <a:prstGeom prst="straightConnector1">
            <a:avLst/>
          </a:prstGeom>
          <a:ln w="57150">
            <a:solidFill>
              <a:srgbClr val="EB55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03577728"/>
              </p:ext>
            </p:extLst>
          </p:nvPr>
        </p:nvGraphicFramePr>
        <p:xfrm>
          <a:off x="7779373" y="4336259"/>
          <a:ext cx="1523681" cy="79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38430" y="5247339"/>
            <a:ext cx="2941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Строительный материал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нашего организма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1240542">
            <a:off x="7416215" y="1983463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Рост и развитие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t="82502" r="89027"/>
          <a:stretch/>
        </p:blipFill>
        <p:spPr>
          <a:xfrm>
            <a:off x="6832106" y="5327814"/>
            <a:ext cx="268224" cy="4525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5" y="289663"/>
            <a:ext cx="4633516" cy="8799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45" y="381376"/>
            <a:ext cx="646437" cy="6823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86" y="2132498"/>
            <a:ext cx="1155544" cy="299971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973" y="1837250"/>
            <a:ext cx="1271741" cy="330134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01590" y="2018123"/>
            <a:ext cx="5153818" cy="3552381"/>
            <a:chOff x="401590" y="2018123"/>
            <a:chExt cx="5153818" cy="355238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185" y="2018123"/>
              <a:ext cx="4304762" cy="3552381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590" y="2900203"/>
              <a:ext cx="2043112" cy="91507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839020" y="3123340"/>
              <a:ext cx="10647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Белки</a:t>
              </a:r>
              <a:endPara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457" y="2080158"/>
              <a:ext cx="2411951" cy="92772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379204" y="2224084"/>
              <a:ext cx="1932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dirty="0">
                  <a:solidFill>
                    <a:schemeClr val="accent5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Отвечают за рост </a:t>
              </a: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и </a:t>
              </a: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развитие</a:t>
              </a: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0308" y="3154493"/>
              <a:ext cx="2411951" cy="92772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180119" y="3294145"/>
              <a:ext cx="2207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dirty="0">
                  <a:solidFill>
                    <a:schemeClr val="accent5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Помогают двигаться</a:t>
              </a: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0308" y="4221870"/>
              <a:ext cx="2411951" cy="927725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331205" y="4362566"/>
              <a:ext cx="2007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dirty="0">
                  <a:solidFill>
                    <a:schemeClr val="accent5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Защищают </a:t>
              </a:r>
              <a:endParaRPr lang="ru-RU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 algn="ctr"/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 </a:t>
              </a: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инфекций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2" y="6259940"/>
            <a:ext cx="412063" cy="37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3378" y="4788516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rgbClr val="EB5599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676299" y="4430975"/>
            <a:ext cx="43267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4472C4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Витамины есть не только </a:t>
            </a:r>
          </a:p>
          <a:p>
            <a:pPr lvl="0"/>
            <a:r>
              <a:rPr lang="ru-RU" dirty="0" smtClean="0">
                <a:solidFill>
                  <a:srgbClr val="4472C4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растительной пище, но и в молоке, мясе, рыбе. </a:t>
            </a:r>
          </a:p>
          <a:p>
            <a:pPr lvl="0"/>
            <a:endParaRPr lang="ru-RU" dirty="0" smtClean="0">
              <a:solidFill>
                <a:srgbClr val="4472C4">
                  <a:lumMod val="75000"/>
                </a:srgbClr>
              </a:solidFill>
            </a:endParaRPr>
          </a:p>
          <a:p>
            <a:pPr lvl="0"/>
            <a:r>
              <a:rPr lang="ru-RU" dirty="0" smtClean="0">
                <a:solidFill>
                  <a:srgbClr val="4472C4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Почти во всех продуктах есть </a:t>
            </a:r>
          </a:p>
          <a:p>
            <a:pPr lvl="0"/>
            <a:r>
              <a:rPr lang="ru-RU" dirty="0" smtClean="0">
                <a:solidFill>
                  <a:srgbClr val="4472C4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минеральные вещества 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672" y="1373729"/>
            <a:ext cx="1799433" cy="305724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" t="3024" r="2476" b="3073"/>
          <a:stretch/>
        </p:blipFill>
        <p:spPr>
          <a:xfrm>
            <a:off x="6263139" y="2300627"/>
            <a:ext cx="3476625" cy="241935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448184" y="1131064"/>
            <a:ext cx="2902823" cy="1014226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7519066" y="1277662"/>
            <a:ext cx="2743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rgbClr val="4472C4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Слово «витамины» </a:t>
            </a:r>
          </a:p>
          <a:p>
            <a:r>
              <a:rPr lang="ru-RU" sz="1600" dirty="0" smtClean="0">
                <a:solidFill>
                  <a:srgbClr val="4472C4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означает «дающий жизнь.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5" y="289663"/>
            <a:ext cx="4633516" cy="879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24" y="4905579"/>
            <a:ext cx="447347" cy="25609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24" y="5722996"/>
            <a:ext cx="447347" cy="25609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00712" y="2025069"/>
            <a:ext cx="5154697" cy="3552381"/>
            <a:chOff x="400712" y="2025069"/>
            <a:chExt cx="5154697" cy="355238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98" y="2025069"/>
              <a:ext cx="4304762" cy="355238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12" y="2900205"/>
              <a:ext cx="2050946" cy="91507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66553" y="3065356"/>
              <a:ext cx="16065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Минеральные </a:t>
              </a: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вещества</a:t>
              </a:r>
              <a:endPara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733" y="4218257"/>
              <a:ext cx="2419288" cy="941851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285849" y="4240038"/>
              <a:ext cx="21126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dirty="0">
                  <a:solidFill>
                    <a:schemeClr val="accent5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Способствуют </a:t>
              </a:r>
              <a:endParaRPr lang="ru-RU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 algn="ctr"/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укреплению </a:t>
              </a:r>
              <a:endParaRPr lang="ru-RU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 algn="ctr"/>
              <a:r>
                <a:rPr lang="ru-RU" dirty="0">
                  <a:solidFill>
                    <a:schemeClr val="accent5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иммунитета</a:t>
              </a:r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733" y="3149034"/>
              <a:ext cx="2419288" cy="941851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3118186" y="3151755"/>
              <a:ext cx="23599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kern="0" dirty="0">
                  <a:solidFill>
                    <a:schemeClr val="accent5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Участвуют во всех </a:t>
              </a:r>
            </a:p>
            <a:p>
              <a:pPr lvl="0" algn="ctr"/>
              <a:r>
                <a:rPr lang="ru-RU" kern="0" dirty="0">
                  <a:solidFill>
                    <a:schemeClr val="accent5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процессах в нашем </a:t>
              </a:r>
            </a:p>
            <a:p>
              <a:pPr lvl="0" algn="ctr"/>
              <a:r>
                <a:rPr lang="ru-RU" kern="0" dirty="0">
                  <a:solidFill>
                    <a:schemeClr val="accent5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организме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281" y="2071720"/>
              <a:ext cx="2415128" cy="950673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3222757" y="2087933"/>
              <a:ext cx="22460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dirty="0">
                  <a:solidFill>
                    <a:schemeClr val="accent5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Позволяют </a:t>
              </a:r>
            </a:p>
            <a:p>
              <a:pPr lvl="0" algn="ctr"/>
              <a:r>
                <a:rPr lang="ru-RU" dirty="0">
                  <a:solidFill>
                    <a:schemeClr val="accent5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противостоять </a:t>
              </a:r>
            </a:p>
            <a:p>
              <a:pPr lvl="0" algn="ctr"/>
              <a:r>
                <a:rPr lang="ru-RU" dirty="0">
                  <a:solidFill>
                    <a:schemeClr val="accent5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заболеваниям</a:t>
              </a:r>
            </a:p>
          </p:txBody>
        </p:sp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45" y="381376"/>
            <a:ext cx="646437" cy="6823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05" y="6298410"/>
            <a:ext cx="420193" cy="38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4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7136105" y="5556294"/>
            <a:ext cx="3750970" cy="17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6804906" y="5127251"/>
            <a:ext cx="4326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4472C4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Энергия и прекрасное настроение 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t="82502" r="89027"/>
          <a:stretch/>
        </p:blipFill>
        <p:spPr>
          <a:xfrm>
            <a:off x="6630950" y="5205541"/>
            <a:ext cx="268224" cy="4525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" t="2398" r="4894" b="1806"/>
          <a:stretch/>
        </p:blipFill>
        <p:spPr>
          <a:xfrm>
            <a:off x="6096000" y="1459226"/>
            <a:ext cx="4562475" cy="33432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5" y="289663"/>
            <a:ext cx="4633516" cy="8799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33" y="4220247"/>
            <a:ext cx="2419288" cy="93468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33" y="3151210"/>
            <a:ext cx="2419288" cy="934683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01590" y="2021516"/>
            <a:ext cx="5285908" cy="3552381"/>
            <a:chOff x="401590" y="2021516"/>
            <a:chExt cx="5285908" cy="355238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185" y="2021516"/>
              <a:ext cx="4304762" cy="355238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590" y="2900205"/>
              <a:ext cx="2043112" cy="91507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13610" y="4702791"/>
              <a:ext cx="1475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rgbClr val="EB5599"/>
                  </a:solidFill>
                </a:rPr>
                <a:t>305</a:t>
              </a:r>
              <a:r>
                <a:rPr lang="en-US" sz="4800" dirty="0" smtClean="0">
                  <a:solidFill>
                    <a:srgbClr val="EB5599"/>
                  </a:solidFill>
                </a:rPr>
                <a:t> </a:t>
              </a:r>
              <a:r>
                <a:rPr lang="ru-RU" sz="4800" dirty="0" smtClean="0">
                  <a:solidFill>
                    <a:srgbClr val="EB5599"/>
                  </a:solidFill>
                </a:rPr>
                <a:t>г</a:t>
              </a:r>
              <a:endParaRPr lang="ru-RU" sz="4800" dirty="0">
                <a:solidFill>
                  <a:srgbClr val="EB5599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9461" y="3123061"/>
              <a:ext cx="1627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Углеводы</a:t>
              </a:r>
              <a:endPara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733" y="4220247"/>
              <a:ext cx="2419288" cy="93787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908781" y="4318192"/>
              <a:ext cx="27787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400" dirty="0">
                  <a:solidFill>
                    <a:srgbClr val="2F5597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Обеспечивают </a:t>
              </a:r>
              <a:r>
                <a:rPr lang="ru-RU" sz="1400" dirty="0" smtClean="0">
                  <a:solidFill>
                    <a:srgbClr val="2F5597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запасными </a:t>
              </a:r>
              <a:r>
                <a:rPr lang="ru-RU" sz="1400" dirty="0">
                  <a:solidFill>
                    <a:srgbClr val="2F5597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питательными </a:t>
              </a:r>
              <a:endParaRPr lang="ru-RU" sz="1400" dirty="0" smtClean="0">
                <a:solidFill>
                  <a:srgbClr val="2F559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 algn="ctr"/>
              <a:r>
                <a:rPr lang="ru-RU" sz="1400" dirty="0" smtClean="0">
                  <a:solidFill>
                    <a:srgbClr val="2F5597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веществами</a:t>
              </a:r>
              <a:endParaRPr lang="ru-RU" sz="1400" dirty="0">
                <a:solidFill>
                  <a:srgbClr val="2F559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733" y="3153013"/>
              <a:ext cx="2419288" cy="93787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191835" y="3288411"/>
              <a:ext cx="22460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dirty="0">
                  <a:solidFill>
                    <a:srgbClr val="2F5597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Улучшают настроение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6121" y="2076969"/>
              <a:ext cx="2419288" cy="937872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222757" y="2107912"/>
              <a:ext cx="22460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dirty="0">
                  <a:solidFill>
                    <a:srgbClr val="2F5597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Служат основным источником энергии</a:t>
              </a: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45" y="381376"/>
            <a:ext cx="646437" cy="68235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24" y="6262904"/>
            <a:ext cx="415361" cy="37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7436779" y="5784872"/>
            <a:ext cx="2632791" cy="1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2401" r="2682" b="2185"/>
          <a:stretch/>
        </p:blipFill>
        <p:spPr>
          <a:xfrm>
            <a:off x="6194612" y="1595399"/>
            <a:ext cx="4572000" cy="3316943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589797" y="5138598"/>
            <a:ext cx="4326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4472C4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Третья часть всей энергии </a:t>
            </a:r>
          </a:p>
          <a:p>
            <a:pPr lvl="0" algn="ctr"/>
            <a:r>
              <a:rPr lang="ru-RU" dirty="0" smtClean="0">
                <a:solidFill>
                  <a:srgbClr val="4472C4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нашего организма.</a:t>
            </a:r>
            <a:endParaRPr lang="ru-RU" dirty="0">
              <a:solidFill>
                <a:srgbClr val="4472C4">
                  <a:lumMod val="75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t="82502" r="89027"/>
          <a:stretch/>
        </p:blipFill>
        <p:spPr>
          <a:xfrm>
            <a:off x="6895089" y="5206319"/>
            <a:ext cx="268224" cy="4525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5" y="289663"/>
            <a:ext cx="4633516" cy="879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4318" y="6267919"/>
            <a:ext cx="627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884A7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</a:t>
            </a:r>
            <a:r>
              <a:rPr lang="ru-RU" dirty="0" smtClean="0">
                <a:solidFill>
                  <a:srgbClr val="884A7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«Как питательные вещества влияют на организм»</a:t>
            </a:r>
            <a:endParaRPr lang="ru-RU" dirty="0">
              <a:solidFill>
                <a:srgbClr val="884A7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368135" y="-46758"/>
            <a:ext cx="12275128" cy="6904758"/>
            <a:chOff x="-368135" y="-46758"/>
            <a:chExt cx="12275128" cy="690475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8135" y="-46758"/>
              <a:ext cx="12275128" cy="6904758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185" y="2018123"/>
              <a:ext cx="4304762" cy="355238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733" y="4220247"/>
              <a:ext cx="2419288" cy="934683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3222757" y="4200657"/>
              <a:ext cx="22460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dirty="0">
                  <a:solidFill>
                    <a:srgbClr val="2F5597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Являются источником витаминов А и Д</a:t>
              </a: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733" y="3151210"/>
              <a:ext cx="2419288" cy="934683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222757" y="3131620"/>
              <a:ext cx="22460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dirty="0">
                  <a:solidFill>
                    <a:srgbClr val="2F5597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Обеспечивают механическую и тепловую защиту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590" y="2900204"/>
              <a:ext cx="2043112" cy="91507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40352" y="4723100"/>
              <a:ext cx="11624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rgbClr val="EB5599"/>
                  </a:solidFill>
                </a:rPr>
                <a:t>70</a:t>
              </a:r>
              <a:r>
                <a:rPr lang="en-US" sz="4800" dirty="0" smtClean="0">
                  <a:solidFill>
                    <a:srgbClr val="EB5599"/>
                  </a:solidFill>
                </a:rPr>
                <a:t> </a:t>
              </a:r>
              <a:r>
                <a:rPr lang="ru-RU" sz="4800" dirty="0" smtClean="0">
                  <a:solidFill>
                    <a:srgbClr val="EB5599"/>
                  </a:solidFill>
                </a:rPr>
                <a:t>г</a:t>
              </a:r>
              <a:endParaRPr lang="ru-RU" sz="4800" dirty="0">
                <a:solidFill>
                  <a:srgbClr val="EB5599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96399" y="3123339"/>
              <a:ext cx="1053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Жиры</a:t>
              </a:r>
              <a:endPara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6121" y="2080158"/>
              <a:ext cx="2419288" cy="934683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222757" y="2107912"/>
              <a:ext cx="22460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dirty="0">
                  <a:solidFill>
                    <a:srgbClr val="2F5597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Служат основным источником энергии</a:t>
              </a: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45" y="381376"/>
            <a:ext cx="646437" cy="6823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9" y="6228357"/>
            <a:ext cx="417606" cy="38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82" y="3097630"/>
            <a:ext cx="2043112" cy="91507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183077" y="3327955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Белки</a:t>
            </a:r>
            <a:endParaRPr lang="ru-RU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2775467" y="4973689"/>
            <a:ext cx="68063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4472C4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 того, как человек питается, зависит работа его организма. </a:t>
            </a:r>
          </a:p>
          <a:p>
            <a:pPr lvl="0"/>
            <a:r>
              <a:rPr lang="ru-RU" dirty="0" smtClean="0">
                <a:solidFill>
                  <a:srgbClr val="4472C4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</a:t>
            </a:r>
            <a:r>
              <a:rPr lang="en-US" dirty="0" smtClean="0">
                <a:solidFill>
                  <a:srgbClr val="4472C4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 smtClean="0">
                <a:solidFill>
                  <a:srgbClr val="4472C4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детском возрасте — рост и развитие.</a:t>
            </a:r>
            <a:endParaRPr lang="ru-RU" dirty="0">
              <a:solidFill>
                <a:srgbClr val="4472C4">
                  <a:lumMod val="75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t="3428" r="1552" b="1929"/>
          <a:stretch/>
        </p:blipFill>
        <p:spPr>
          <a:xfrm>
            <a:off x="4362450" y="2305051"/>
            <a:ext cx="3543300" cy="2438400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2664226" y="4951691"/>
            <a:ext cx="6917592" cy="967326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5" y="289663"/>
            <a:ext cx="4633516" cy="8799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45" y="381376"/>
            <a:ext cx="646437" cy="68235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59" y="5020005"/>
            <a:ext cx="212217" cy="85796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976" y="1614504"/>
            <a:ext cx="2043112" cy="91507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67785" y="1837639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Жиры</a:t>
            </a:r>
            <a:endParaRPr lang="ru-RU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12" y="1614504"/>
            <a:ext cx="2043112" cy="91507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959983" y="1837360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Углеводы</a:t>
            </a:r>
            <a:endParaRPr lang="ru-RU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06" y="3097630"/>
            <a:ext cx="2050946" cy="91507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763147" y="3262781"/>
            <a:ext cx="1606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Минеральные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вещества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6" y="6244629"/>
            <a:ext cx="421098" cy="38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МУЛЬТ - Притча Всё в твоих руках.24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8800" y="0"/>
            <a:ext cx="85725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19416</TotalTime>
  <Words>292</Words>
  <Application>Microsoft Office PowerPoint</Application>
  <PresentationFormat>Произвольный</PresentationFormat>
  <Paragraphs>58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« Разноцветные столы»: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Селиванова</dc:creator>
  <cp:lastModifiedBy>служба постинтернат</cp:lastModifiedBy>
  <cp:revision>476</cp:revision>
  <dcterms:created xsi:type="dcterms:W3CDTF">2018-08-24T08:41:18Z</dcterms:created>
  <dcterms:modified xsi:type="dcterms:W3CDTF">2021-04-15T09:06:39Z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iteId">
    <vt:lpwstr>12a3af23-a769-4654-847f-958f3d479f4a</vt:lpwstr>
  </property>
  <property fmtid="{D5CDD505-2E9C-101B-9397-08002B2CF9AE}" pid="4" name="MSIP_Label_1ada0a2f-b917-4d51-b0d0-d418a10c8b23_Owner">
    <vt:lpwstr>Svetlana.Rogovaya@RU.nestle.com</vt:lpwstr>
  </property>
  <property fmtid="{D5CDD505-2E9C-101B-9397-08002B2CF9AE}" pid="5" name="MSIP_Label_1ada0a2f-b917-4d51-b0d0-d418a10c8b23_SetDate">
    <vt:lpwstr>2018-11-22T08:51:56.0920947Z</vt:lpwstr>
  </property>
  <property fmtid="{D5CDD505-2E9C-101B-9397-08002B2CF9AE}" pid="6" name="MSIP_Label_1ada0a2f-b917-4d51-b0d0-d418a10c8b23_Name">
    <vt:lpwstr>General Use</vt:lpwstr>
  </property>
  <property fmtid="{D5CDD505-2E9C-101B-9397-08002B2CF9AE}" pid="7" name="MSIP_Label_1ada0a2f-b917-4d51-b0d0-d418a10c8b23_Application">
    <vt:lpwstr>Microsoft Azure Information Protection</vt:lpwstr>
  </property>
  <property fmtid="{D5CDD505-2E9C-101B-9397-08002B2CF9AE}" pid="8" name="MSIP_Label_1ada0a2f-b917-4d51-b0d0-d418a10c8b23_Extended_MSFT_Method">
    <vt:lpwstr>Automatic</vt:lpwstr>
  </property>
  <property fmtid="{D5CDD505-2E9C-101B-9397-08002B2CF9AE}" pid="9" name="Sensitivity">
    <vt:lpwstr>General Use</vt:lpwstr>
  </property>
</Properties>
</file>