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tags/tag16.xml" ContentType="application/vnd.openxmlformats-officedocument.presentationml.tags+xml"/>
  <Override PartName="/ppt/notesSlides/notesSlide12.xml" ContentType="application/vnd.openxmlformats-officedocument.presentationml.notesSlide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tags/tag20.xml" ContentType="application/vnd.openxmlformats-officedocument.presentationml.tags+xml"/>
  <Override PartName="/ppt/notesSlides/notesSlide16.xml" ContentType="application/vnd.openxmlformats-officedocument.presentationml.notesSlide+xml"/>
  <Override PartName="/ppt/tags/tag21.xml" ContentType="application/vnd.openxmlformats-officedocument.presentationml.tags+xml"/>
  <Override PartName="/ppt/notesSlides/notesSlide17.xml" ContentType="application/vnd.openxmlformats-officedocument.presentationml.notesSlide+xml"/>
  <Override PartName="/ppt/tags/tag22.xml" ContentType="application/vnd.openxmlformats-officedocument.presentationml.tags+xml"/>
  <Override PartName="/ppt/notesSlides/notesSlide18.xml" ContentType="application/vnd.openxmlformats-officedocument.presentationml.notesSlide+xml"/>
  <Override PartName="/ppt/tags/tag23.xml" ContentType="application/vnd.openxmlformats-officedocument.presentationml.tags+xml"/>
  <Override PartName="/ppt/notesSlides/notesSlide19.xml" ContentType="application/vnd.openxmlformats-officedocument.presentationml.notesSlide+xml"/>
  <Override PartName="/ppt/tags/tag24.xml" ContentType="application/vnd.openxmlformats-officedocument.presentationml.tags+xml"/>
  <Override PartName="/ppt/notesSlides/notesSlide20.xml" ContentType="application/vnd.openxmlformats-officedocument.presentationml.notesSlide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ppt/tags/tag26.xml" ContentType="application/vnd.openxmlformats-officedocument.presentationml.tags+xml"/>
  <Override PartName="/ppt/notesSlides/notesSlide22.xml" ContentType="application/vnd.openxmlformats-officedocument.presentationml.notesSlide+xml"/>
  <Override PartName="/ppt/tags/tag27.xml" ContentType="application/vnd.openxmlformats-officedocument.presentationml.tags+xml"/>
  <Override PartName="/ppt/notesSlides/notesSlide23.xml" ContentType="application/vnd.openxmlformats-officedocument.presentationml.notesSlide+xml"/>
  <Override PartName="/ppt/tags/tag28.xml" ContentType="application/vnd.openxmlformats-officedocument.presentationml.tags+xml"/>
  <Override PartName="/ppt/notesSlides/notesSlide24.xml" ContentType="application/vnd.openxmlformats-officedocument.presentationml.notesSlide+xml"/>
  <Override PartName="/ppt/tags/tag29.xml" ContentType="application/vnd.openxmlformats-officedocument.presentationml.tags+xml"/>
  <Override PartName="/ppt/notesSlides/notesSlide25.xml" ContentType="application/vnd.openxmlformats-officedocument.presentationml.notesSlide+xml"/>
  <Override PartName="/ppt/tags/tag30.xml" ContentType="application/vnd.openxmlformats-officedocument.presentationml.tags+xml"/>
  <Override PartName="/ppt/notesSlides/notesSlide26.xml" ContentType="application/vnd.openxmlformats-officedocument.presentationml.notesSlide+xml"/>
  <Override PartName="/ppt/tags/tag31.xml" ContentType="application/vnd.openxmlformats-officedocument.presentationml.tags+xml"/>
  <Override PartName="/ppt/notesSlides/notesSlide27.xml" ContentType="application/vnd.openxmlformats-officedocument.presentationml.notesSlide+xml"/>
  <Override PartName="/ppt/tags/tag32.xml" ContentType="application/vnd.openxmlformats-officedocument.presentationml.tags+xml"/>
  <Override PartName="/ppt/notesSlides/notesSlide28.xml" ContentType="application/vnd.openxmlformats-officedocument.presentationml.notesSlide+xml"/>
  <Override PartName="/ppt/tags/tag33.xml" ContentType="application/vnd.openxmlformats-officedocument.presentationml.tags+xml"/>
  <Override PartName="/ppt/notesSlides/notesSlide29.xml" ContentType="application/vnd.openxmlformats-officedocument.presentationml.notesSlide+xml"/>
  <Override PartName="/ppt/tags/tag34.xml" ContentType="application/vnd.openxmlformats-officedocument.presentationml.tags+xml"/>
  <Override PartName="/ppt/notesSlides/notesSlide30.xml" ContentType="application/vnd.openxmlformats-officedocument.presentationml.notesSlide+xml"/>
  <Override PartName="/ppt/tags/tag35.xml" ContentType="application/vnd.openxmlformats-officedocument.presentationml.tags+xml"/>
  <Override PartName="/ppt/notesSlides/notesSlide31.xml" ContentType="application/vnd.openxmlformats-officedocument.presentationml.notesSlide+xml"/>
  <Override PartName="/ppt/tags/tag36.xml" ContentType="application/vnd.openxmlformats-officedocument.presentationml.tags+xml"/>
  <Override PartName="/ppt/notesSlides/notesSlide32.xml" ContentType="application/vnd.openxmlformats-officedocument.presentationml.notesSlide+xml"/>
  <Override PartName="/ppt/tags/tag37.xml" ContentType="application/vnd.openxmlformats-officedocument.presentationml.tags+xml"/>
  <Override PartName="/ppt/notesSlides/notesSlide33.xml" ContentType="application/vnd.openxmlformats-officedocument.presentationml.notesSlide+xml"/>
  <Override PartName="/ppt/tags/tag38.xml" ContentType="application/vnd.openxmlformats-officedocument.presentationml.tags+xml"/>
  <Override PartName="/ppt/notesSlides/notesSlide34.xml" ContentType="application/vnd.openxmlformats-officedocument.presentationml.notesSlide+xml"/>
  <Override PartName="/ppt/tags/tag39.xml" ContentType="application/vnd.openxmlformats-officedocument.presentationml.tags+xml"/>
  <Override PartName="/ppt/notesSlides/notesSlide35.xml" ContentType="application/vnd.openxmlformats-officedocument.presentationml.notesSlide+xml"/>
  <Override PartName="/ppt/tags/tag40.xml" ContentType="application/vnd.openxmlformats-officedocument.presentationml.tags+xml"/>
  <Override PartName="/ppt/notesSlides/notesSlide36.xml" ContentType="application/vnd.openxmlformats-officedocument.presentationml.notesSlide+xml"/>
  <Override PartName="/ppt/tags/tag41.xml" ContentType="application/vnd.openxmlformats-officedocument.presentationml.tags+xml"/>
  <Override PartName="/ppt/notesSlides/notesSlide37.xml" ContentType="application/vnd.openxmlformats-officedocument.presentationml.notesSlide+xml"/>
  <Override PartName="/ppt/tags/tag42.xml" ContentType="application/vnd.openxmlformats-officedocument.presentationml.tags+xml"/>
  <Override PartName="/ppt/notesSlides/notesSlide38.xml" ContentType="application/vnd.openxmlformats-officedocument.presentationml.notesSlide+xml"/>
  <Override PartName="/ppt/tags/tag43.xml" ContentType="application/vnd.openxmlformats-officedocument.presentationml.tags+xml"/>
  <Override PartName="/ppt/notesSlides/notesSlide39.xml" ContentType="application/vnd.openxmlformats-officedocument.presentationml.notesSlide+xml"/>
  <Override PartName="/ppt/tags/tag44.xml" ContentType="application/vnd.openxmlformats-officedocument.presentationml.tags+xml"/>
  <Override PartName="/ppt/notesSlides/notesSlide40.xml" ContentType="application/vnd.openxmlformats-officedocument.presentationml.notesSlide+xml"/>
  <Override PartName="/ppt/tags/tag45.xml" ContentType="application/vnd.openxmlformats-officedocument.presentationml.tags+xml"/>
  <Override PartName="/ppt/notesSlides/notesSlide41.xml" ContentType="application/vnd.openxmlformats-officedocument.presentationml.notesSlide+xml"/>
  <Override PartName="/ppt/tags/tag46.xml" ContentType="application/vnd.openxmlformats-officedocument.presentationml.tags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5" r:id="rId11"/>
    <p:sldId id="269" r:id="rId12"/>
    <p:sldId id="270" r:id="rId13"/>
    <p:sldId id="266" r:id="rId14"/>
    <p:sldId id="271" r:id="rId15"/>
    <p:sldId id="267" r:id="rId16"/>
    <p:sldId id="272" r:id="rId17"/>
    <p:sldId id="268" r:id="rId18"/>
    <p:sldId id="273" r:id="rId19"/>
    <p:sldId id="277" r:id="rId20"/>
    <p:sldId id="278" r:id="rId21"/>
    <p:sldId id="276" r:id="rId22"/>
    <p:sldId id="279" r:id="rId23"/>
    <p:sldId id="275" r:id="rId24"/>
    <p:sldId id="280" r:id="rId25"/>
    <p:sldId id="274" r:id="rId26"/>
    <p:sldId id="281" r:id="rId27"/>
    <p:sldId id="282" r:id="rId28"/>
    <p:sldId id="286" r:id="rId29"/>
    <p:sldId id="284" r:id="rId30"/>
    <p:sldId id="287" r:id="rId31"/>
    <p:sldId id="285" r:id="rId32"/>
    <p:sldId id="288" r:id="rId33"/>
    <p:sldId id="283" r:id="rId34"/>
    <p:sldId id="289" r:id="rId35"/>
    <p:sldId id="291" r:id="rId36"/>
    <p:sldId id="294" r:id="rId37"/>
    <p:sldId id="292" r:id="rId38"/>
    <p:sldId id="295" r:id="rId39"/>
    <p:sldId id="293" r:id="rId40"/>
    <p:sldId id="296" r:id="rId41"/>
    <p:sldId id="290" r:id="rId42"/>
    <p:sldId id="297" r:id="rId43"/>
  </p:sldIdLst>
  <p:sldSz cx="12192000" cy="6858000"/>
  <p:notesSz cx="6858000" cy="9144000"/>
  <p:custDataLst>
    <p:tags r:id="rId4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190"/>
    <a:srgbClr val="3864B2"/>
    <a:srgbClr val="0F36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6323" autoAdjust="0"/>
  </p:normalViewPr>
  <p:slideViewPr>
    <p:cSldViewPr snapToGrid="0">
      <p:cViewPr>
        <p:scale>
          <a:sx n="39" d="100"/>
          <a:sy n="39" d="100"/>
        </p:scale>
        <p:origin x="-96" y="-6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405C8-7EFE-4B15-807D-7765AE45475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661A-DBC5-460F-8DD8-4E346A31B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55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670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129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148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720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1870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4714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9856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5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5068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448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602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3611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061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7315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9066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5990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5086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1569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2489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299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7242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03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2956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1432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3867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0597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5611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808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4944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21411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4639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59909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540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40049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44449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91628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925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193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5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304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211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59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436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89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159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2175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Управляющая кнопка: настраиваемая 5">
            <a:hlinkClick r:id="" action="ppaction://hlinkshowjump?jump=nextslide" highlightClick="1"/>
          </p:cNvPr>
          <p:cNvSpPr/>
          <p:nvPr userDrawn="1"/>
        </p:nvSpPr>
        <p:spPr>
          <a:xfrm>
            <a:off x="4160939" y="2952925"/>
            <a:ext cx="2910980" cy="101506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492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0249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81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29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67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77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2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20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20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DBFB-DE8D-4744-928A-4B216267F296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45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4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Relationship Id="rId5" Type="http://schemas.openxmlformats.org/officeDocument/2006/relationships/slide" Target="slide1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Relationship Id="rId5" Type="http://schemas.openxmlformats.org/officeDocument/2006/relationships/slide" Target="slide1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9.xml"/><Relationship Id="rId5" Type="http://schemas.openxmlformats.org/officeDocument/2006/relationships/slide" Target="slide16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0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1.xml"/><Relationship Id="rId5" Type="http://schemas.openxmlformats.org/officeDocument/2006/relationships/slide" Target="slide18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2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3.xml"/><Relationship Id="rId5" Type="http://schemas.openxmlformats.org/officeDocument/2006/relationships/slide" Target="slide20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13" Type="http://schemas.openxmlformats.org/officeDocument/2006/relationships/slide" Target="slide37.xml"/><Relationship Id="rId18" Type="http://schemas.openxmlformats.org/officeDocument/2006/relationships/slide" Target="slide39.xml"/><Relationship Id="rId3" Type="http://schemas.openxmlformats.org/officeDocument/2006/relationships/notesSlide" Target="../notesSlides/notesSlide2.xml"/><Relationship Id="rId21" Type="http://schemas.openxmlformats.org/officeDocument/2006/relationships/slide" Target="slide25.xml"/><Relationship Id="rId7" Type="http://schemas.openxmlformats.org/officeDocument/2006/relationships/slide" Target="slide27.xml"/><Relationship Id="rId12" Type="http://schemas.openxmlformats.org/officeDocument/2006/relationships/slide" Target="slide29.xml"/><Relationship Id="rId17" Type="http://schemas.openxmlformats.org/officeDocument/2006/relationships/slide" Target="slide31.xml"/><Relationship Id="rId2" Type="http://schemas.openxmlformats.org/officeDocument/2006/relationships/slideLayout" Target="../slideLayouts/slideLayout2.xml"/><Relationship Id="rId16" Type="http://schemas.openxmlformats.org/officeDocument/2006/relationships/slide" Target="slide23.xml"/><Relationship Id="rId20" Type="http://schemas.openxmlformats.org/officeDocument/2006/relationships/slide" Target="slide17.xml"/><Relationship Id="rId1" Type="http://schemas.openxmlformats.org/officeDocument/2006/relationships/tags" Target="../tags/tag6.xml"/><Relationship Id="rId6" Type="http://schemas.openxmlformats.org/officeDocument/2006/relationships/slide" Target="slide19.xml"/><Relationship Id="rId11" Type="http://schemas.openxmlformats.org/officeDocument/2006/relationships/slide" Target="slide21.xml"/><Relationship Id="rId24" Type="http://schemas.openxmlformats.org/officeDocument/2006/relationships/slide" Target="slide41.xml"/><Relationship Id="rId5" Type="http://schemas.openxmlformats.org/officeDocument/2006/relationships/slide" Target="slide11.xml"/><Relationship Id="rId15" Type="http://schemas.openxmlformats.org/officeDocument/2006/relationships/slide" Target="slide15.xml"/><Relationship Id="rId23" Type="http://schemas.openxmlformats.org/officeDocument/2006/relationships/slide" Target="slide42.xml"/><Relationship Id="rId10" Type="http://schemas.openxmlformats.org/officeDocument/2006/relationships/slide" Target="slide13.xml"/><Relationship Id="rId19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5.xml"/><Relationship Id="rId14" Type="http://schemas.openxmlformats.org/officeDocument/2006/relationships/slide" Target="slide7.xml"/><Relationship Id="rId22" Type="http://schemas.openxmlformats.org/officeDocument/2006/relationships/slide" Target="slide3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4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5.xml"/><Relationship Id="rId5" Type="http://schemas.openxmlformats.org/officeDocument/2006/relationships/slide" Target="slide2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6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7.xml"/><Relationship Id="rId5" Type="http://schemas.openxmlformats.org/officeDocument/2006/relationships/slide" Target="slide24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8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9.xml"/><Relationship Id="rId5" Type="http://schemas.openxmlformats.org/officeDocument/2006/relationships/slide" Target="slide26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0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1.xml"/><Relationship Id="rId5" Type="http://schemas.openxmlformats.org/officeDocument/2006/relationships/slide" Target="slide28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2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3.xml"/><Relationship Id="rId5" Type="http://schemas.openxmlformats.org/officeDocument/2006/relationships/slide" Target="slide30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4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5.xml"/><Relationship Id="rId5" Type="http://schemas.openxmlformats.org/officeDocument/2006/relationships/slide" Target="slide3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6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7.xml"/><Relationship Id="rId5" Type="http://schemas.openxmlformats.org/officeDocument/2006/relationships/slide" Target="slide34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8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9.xml"/><Relationship Id="rId5" Type="http://schemas.openxmlformats.org/officeDocument/2006/relationships/slide" Target="slide36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0.xml"/><Relationship Id="rId4" Type="http://schemas.openxmlformats.org/officeDocument/2006/relationships/slide" Target="slid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1.xml"/><Relationship Id="rId5" Type="http://schemas.openxmlformats.org/officeDocument/2006/relationships/slide" Target="slide38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2.xml"/><Relationship Id="rId4" Type="http://schemas.openxmlformats.org/officeDocument/2006/relationships/slide" Target="slide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3.xml"/><Relationship Id="rId5" Type="http://schemas.openxmlformats.org/officeDocument/2006/relationships/slide" Target="slide40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4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4.xml"/><Relationship Id="rId4" Type="http://schemas.openxmlformats.org/officeDocument/2006/relationships/slide" Target="slide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5.xml"/><Relationship Id="rId5" Type="http://schemas.openxmlformats.org/officeDocument/2006/relationships/slide" Target="slide42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6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5" Type="http://schemas.openxmlformats.org/officeDocument/2006/relationships/slide" Target="slide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5" Type="http://schemas.openxmlformats.org/officeDocument/2006/relationships/slide" Target="slide8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89000"/>
              </a:schemeClr>
            </a:gs>
            <a:gs pos="22000">
              <a:schemeClr val="accent5">
                <a:lumMod val="89000"/>
              </a:schemeClr>
            </a:gs>
            <a:gs pos="62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6567" y="4854766"/>
            <a:ext cx="9144000" cy="165576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Финансовая грамотность</a:t>
            </a:r>
            <a:endParaRPr lang="ru-RU" sz="4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480" y="1333316"/>
            <a:ext cx="5972175" cy="2971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975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3941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Профессиональный </a:t>
            </a:r>
            <a:br>
              <a:rPr lang="ru-RU" sz="40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40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налоговый вычет </a:t>
            </a:r>
            <a:endParaRPr lang="ru-RU" sz="4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78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186234" y="2333093"/>
            <a:ext cx="76528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Как называются вклады, которые снимаются целиком в оговоренный срок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107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Срочные </a:t>
            </a:r>
            <a:endParaRPr lang="ru-RU" sz="4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489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080332" y="1520293"/>
            <a:ext cx="803258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Как называется присоединение уже начисленных процентов к основной сумме вклада («проценты на проценты»)?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089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Капитализация </a:t>
            </a:r>
            <a:endParaRPr lang="ru-RU" sz="4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758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8" y="2608786"/>
            <a:ext cx="72780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Что такое «набег вкладчиков»</a:t>
            </a:r>
            <a:r>
              <a:rPr lang="ru-RU" sz="35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529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Массовый отзыв размещенных в банке депозитов</a:t>
            </a:r>
            <a:endParaRPr lang="ru-RU" sz="4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834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какой стране впервые возник депозит?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637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Древней Греции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924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104493"/>
            <a:ext cx="72780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Как называется кредит, который берут для покупки квартиры?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679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D5190"/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457814"/>
              </p:ext>
            </p:extLst>
          </p:nvPr>
        </p:nvGraphicFramePr>
        <p:xfrm>
          <a:off x="298939" y="184637"/>
          <a:ext cx="11676185" cy="6631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237"/>
                <a:gridCol w="2335237"/>
                <a:gridCol w="2335237"/>
                <a:gridCol w="2335237"/>
                <a:gridCol w="2335237"/>
              </a:tblGrid>
              <a:tr h="125491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История</a:t>
                      </a:r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Философия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Экономика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Психология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Иностранный язык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</a:tr>
              <a:tr h="1611381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4" action="ppaction://hlinksldjump"/>
                        </a:rPr>
                        <a:t>200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5" action="ppaction://hlinksldjump"/>
                        </a:rPr>
                        <a:t>200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200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7" action="ppaction://hlinksldjump"/>
                        </a:rPr>
                        <a:t>200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8" action="ppaction://hlinksldjump"/>
                        </a:rPr>
                        <a:t>200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</a:tr>
              <a:tr h="1254913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9" action="ppaction://hlinksldjump"/>
                        </a:rPr>
                        <a:t>400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0" action="ppaction://hlinksldjump"/>
                        </a:rPr>
                        <a:t>400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1" action="ppaction://hlinksldjump"/>
                        </a:rPr>
                        <a:t>400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2" action="ppaction://hlinksldjump"/>
                        </a:rPr>
                        <a:t>400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3" action="ppaction://hlinksldjump"/>
                        </a:rPr>
                        <a:t>400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</a:tr>
              <a:tr h="1254913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4" action="ppaction://hlinksldjump"/>
                        </a:rPr>
                        <a:t>600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5" action="ppaction://hlinksldjump"/>
                        </a:rPr>
                        <a:t>600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6" action="ppaction://hlinksldjump"/>
                        </a:rPr>
                        <a:t>600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7" action="ppaction://hlinksldjump"/>
                        </a:rPr>
                        <a:t>600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8" action="ppaction://hlinksldjump"/>
                        </a:rPr>
                        <a:t>600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</a:tr>
              <a:tr h="1254913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9" action="ppaction://hlinksldjump"/>
                        </a:rPr>
                        <a:t>800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20" action="ppaction://hlinksldjump"/>
                        </a:rPr>
                        <a:t>800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21" action="ppaction://hlinksldjump"/>
                        </a:rPr>
                        <a:t>800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22" action="ppaction://hlinksldjump"/>
                        </a:rPr>
                        <a:t>800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23" action="ppaction://hlinksldjump"/>
                        </a:rPr>
                        <a:t>800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01837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91025"/>
                <a:gridCol w="1981200"/>
                <a:gridCol w="1952625"/>
                <a:gridCol w="1905000"/>
                <a:gridCol w="196215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500" b="0" cap="none" spc="0" dirty="0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Налоги </a:t>
                      </a:r>
                      <a:endParaRPr lang="ru-RU" sz="2500" b="0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u="none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4" action="ppaction://hlinksldjump"/>
                        </a:rPr>
                        <a:t>200</a:t>
                      </a:r>
                      <a:endParaRPr lang="ru-RU" sz="3500" u="non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9" action="ppaction://hlinksldjump"/>
                        </a:rPr>
                        <a:t>400</a:t>
                      </a:r>
                      <a:endParaRPr lang="ru-RU" sz="35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4" action="ppaction://hlinksldjump"/>
                        </a:rPr>
                        <a:t>600</a:t>
                      </a:r>
                      <a:endParaRPr lang="ru-RU" sz="35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9" action="ppaction://hlinksldjump"/>
                        </a:rPr>
                        <a:t>800</a:t>
                      </a:r>
                      <a:endParaRPr lang="ru-RU" sz="35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500" b="0" cap="none" spc="0" dirty="0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Вклады </a:t>
                      </a:r>
                      <a:endParaRPr lang="ru-RU" sz="2500" b="0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5" action="ppaction://hlinksldjump"/>
                        </a:rPr>
                        <a:t>200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0" action="ppaction://hlinksldjump"/>
                        </a:rPr>
                        <a:t>400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5" action="ppaction://hlinksldjump"/>
                        </a:rPr>
                        <a:t>600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0" action="ppaction://hlinksldjump"/>
                        </a:rPr>
                        <a:t>800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500" b="0" cap="none" spc="0" dirty="0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Кредиты</a:t>
                      </a:r>
                      <a:endParaRPr lang="ru-RU" sz="2500" b="0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6" action="ppaction://hlinksldjump"/>
                        </a:rPr>
                        <a:t>200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1" action="ppaction://hlinksldjump"/>
                        </a:rPr>
                        <a:t>400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6" action="ppaction://hlinksldjump"/>
                        </a:rPr>
                        <a:t>600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1" action="ppaction://hlinksldjump"/>
                        </a:rPr>
                        <a:t>800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500" b="0" cap="none" spc="0" dirty="0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Финансовое мошенничество </a:t>
                      </a:r>
                      <a:endParaRPr lang="ru-RU" sz="2500" b="0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7" action="ppaction://hlinksldjump"/>
                        </a:rPr>
                        <a:t>200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2" action="ppaction://hlinksldjump"/>
                        </a:rPr>
                        <a:t>400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7" action="ppaction://hlinksldjump"/>
                        </a:rPr>
                        <a:t>600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2" action="ppaction://hlinksldjump"/>
                        </a:rPr>
                        <a:t>800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500" b="0" cap="none" spc="0" dirty="0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Кот в мешке</a:t>
                      </a:r>
                      <a:endParaRPr lang="ru-RU" sz="2500" b="0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8" action="ppaction://hlinksldjump"/>
                        </a:rPr>
                        <a:t>200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3" action="ppaction://hlinksldjump"/>
                        </a:rPr>
                        <a:t>400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8" action="ppaction://hlinksldjump"/>
                        </a:rPr>
                        <a:t>600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4" action="ppaction://hlinksldjump"/>
                        </a:rPr>
                        <a:t>800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2649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Ипотека </a:t>
            </a:r>
            <a:endParaRPr lang="ru-RU" sz="4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100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8726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Что такое</a:t>
            </a:r>
          </a:p>
          <a:p>
            <a:pPr algn="ctr"/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«кредитная история»?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109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Это информация о том, когда, где, в каких банках и какие кредиты получал человек ранее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918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687276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890516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997527" y="550592"/>
            <a:ext cx="1014152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Укажите неверное </a:t>
            </a:r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утверждение: </a:t>
            </a:r>
          </a:p>
          <a:p>
            <a:pPr algn="ctr"/>
            <a:endParaRPr lang="ru-RU" sz="40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А) кредит </a:t>
            </a:r>
            <a:r>
              <a:rPr lang="ru-RU" sz="3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лучше брать в той валюте, в которой получаете </a:t>
            </a:r>
            <a:r>
              <a:rPr lang="ru-RU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зарплату;</a:t>
            </a:r>
          </a:p>
          <a:p>
            <a:pPr algn="ctr"/>
            <a:r>
              <a:rPr lang="ru-RU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Б) для </a:t>
            </a:r>
            <a:r>
              <a:rPr lang="ru-RU" sz="3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некоторых кредитных карт предусмотрен беспроцентный </a:t>
            </a:r>
            <a:r>
              <a:rPr lang="ru-RU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период;</a:t>
            </a:r>
          </a:p>
          <a:p>
            <a:pPr algn="ctr"/>
            <a:r>
              <a:rPr lang="ru-RU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В) годовая </a:t>
            </a:r>
            <a:r>
              <a:rPr lang="ru-RU" sz="3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процентная ставка на </a:t>
            </a:r>
            <a:r>
              <a:rPr lang="ru-RU" sz="36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займ</a:t>
            </a:r>
            <a:r>
              <a:rPr lang="ru-RU" sz="3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в МФО ниже, чем в </a:t>
            </a:r>
            <a:r>
              <a:rPr lang="ru-RU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банке</a:t>
            </a:r>
          </a:p>
          <a:p>
            <a:pPr algn="ctr"/>
            <a:r>
              <a:rPr lang="ru-RU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Г) проценты </a:t>
            </a:r>
            <a:r>
              <a:rPr lang="ru-RU" sz="3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по кредитам выше, чем по вкладам</a:t>
            </a:r>
            <a:endParaRPr lang="ru-RU" sz="3600" b="1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030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В) годовая процентная ставка на </a:t>
            </a:r>
            <a:r>
              <a:rPr lang="ru-RU" sz="3600" b="1" dirty="0" err="1">
                <a:solidFill>
                  <a:schemeClr val="bg1"/>
                </a:solidFill>
              </a:rPr>
              <a:t>займ</a:t>
            </a:r>
            <a:r>
              <a:rPr lang="ru-RU" sz="3600" b="1" dirty="0">
                <a:solidFill>
                  <a:schemeClr val="bg1"/>
                </a:solidFill>
              </a:rPr>
              <a:t> в МФО ниже, чем в банке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761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161057" y="1475671"/>
            <a:ext cx="779848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Как называется сторона кредитных отношений, получающая кредит и обязанная вернуть полученную сумму?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437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Заёмщик </a:t>
            </a:r>
            <a:endParaRPr lang="ru-RU" sz="4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447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968073"/>
            <a:ext cx="802091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Что вы будете делать, если в социальной сети вам пришло сообщение от службы безопасности банка с уведомлением о блокировке вашей карты?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454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1974701"/>
            <a:ext cx="10759642" cy="1513263"/>
          </a:xfrm>
        </p:spPr>
        <p:txBody>
          <a:bodyPr>
            <a:noAutofit/>
          </a:bodyPr>
          <a:lstStyle/>
          <a:p>
            <a:pPr algn="ctr"/>
            <a:r>
              <a:rPr lang="ru-RU" sz="40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 буду ничего делать, так как настоящая служба безопасности банка не рассылает сообщения через социальные сети</a:t>
            </a:r>
            <a:endParaRPr lang="ru-RU" sz="4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855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Прямоугольник 2"/>
          <p:cNvSpPr/>
          <p:nvPr/>
        </p:nvSpPr>
        <p:spPr>
          <a:xfrm>
            <a:off x="1655805" y="681195"/>
            <a:ext cx="919342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Как называется вид мошенничества, предполагающий установку специальных устройств на банкоматы, с помощью которых преступники получают информацию о карте?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799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57618" y="1494893"/>
            <a:ext cx="7702382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ru-RU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Какой законодательный акт устанавливает систему налогов и сборов в Российской Федерации? 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Picture 7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4" name="Rectangle 3">
            <a:hlinkClick r:id="rId4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77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Скимминг</a:t>
            </a:r>
            <a:endParaRPr lang="ru-RU" sz="4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533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1815205" y="1736995"/>
            <a:ext cx="90587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Какая статья Уголовного кодекса РФ предусматривает наказание за мошенничество?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5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159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766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192363"/>
            <a:ext cx="72780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Кем была создана первая финансовая пирамида?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98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Чарльз </a:t>
            </a:r>
            <a:r>
              <a:rPr lang="ru-RU" sz="4000" b="1" cap="none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Понци</a:t>
            </a:r>
            <a:endParaRPr lang="ru-RU" sz="4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89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1938636" y="1327390"/>
            <a:ext cx="787262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Налоговая служба, занимающаяся исчислением налогов и контролем за правильностью сумм 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893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Налоговая инспекция</a:t>
            </a:r>
            <a:endParaRPr lang="ru-RU" sz="4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373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1864494" y="1525098"/>
            <a:ext cx="85893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Разрешение, выдаваемое государственными органами на право той или иной хозяйственной деятельности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68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Лицензия </a:t>
            </a:r>
            <a:endParaRPr lang="ru-RU" sz="4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382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Страна, которую называют «банкиром» всего мира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142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Autofit/>
          </a:bodyPr>
          <a:lstStyle/>
          <a:p>
            <a:pPr algn="ctr"/>
            <a:r>
              <a:rPr lang="ru-RU" sz="40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Налоговый кодекс РФ</a:t>
            </a:r>
            <a:endParaRPr lang="ru-RU" sz="4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972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Швейцария</a:t>
            </a:r>
            <a:endParaRPr lang="ru-RU" sz="4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378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1848993" y="968073"/>
            <a:ext cx="83273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Особый вид экономических отношений, призванный обеспечить защиту физических или юридических лиц и их интересов от различного рода опасностей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296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Страхование</a:t>
            </a:r>
            <a:endParaRPr lang="ru-RU" sz="4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190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760" y="642688"/>
            <a:ext cx="10759642" cy="457892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9"/>
            <a:ext cx="2352552" cy="80659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5199230" y="5690466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129893"/>
            <a:ext cx="72780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Налоговое право является отраслью другого права. Какого именно?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17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 action="ppaction://hlinksldjump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Финансового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152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373643" y="1282201"/>
            <a:ext cx="727800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Как называется официальное заявление налогоплательщика о доходах за определенный период?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985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Налоговая декларация</a:t>
            </a:r>
            <a:endParaRPr lang="ru-RU" sz="4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303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762000" y="559700"/>
            <a:ext cx="10820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Сумма, на которую уменьшается налоговая база по подоходному налогу по доходам, полученным физическими лицами, от предпринимательской деятельности по гражданско-правовым договорам в виде авторского вознаграждения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574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ISPRING_PLAYERS_CUSTOMIZATION" val="UEsDBBQAAgAIAAlvgUi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BAgAAFAACAAgACW+BSKkBxHb7AgAAsAgAABQAAAAAAAAAAQAAAAAAAAAAAHVuaXZlcnNhbC9wbGF5ZXIueG1sUEsFBgAAAAABAAEAQgAAAC0DAAAAAA=="/>
  <p:tag name="ISPRING_PRESENTATION_TITLE" val="СВОЯ ИГРА"/>
  <p:tag name="ARTICULATE_SLIDE_COUNT" val="42"/>
  <p:tag name="ARTICULATE_PROJECT_OPEN" val="0"/>
  <p:tag name="ISPRING_UUID" val="{057A1C99-AAD4-4B36-81AC-138FA0944F7E}"/>
  <p:tag name="ISPRING_RESOURCE_FOLDER" val="C:\Users\olga.kokoulina\Documents\СВОЯ ИГРА - Copy\"/>
  <p:tag name="ISPRING_PRESENTATION_PATH" val="C:\Users\olga.kokoulina\Documents\СВОЯ ИГРА - Copy.pptx"/>
  <p:tag name="ISPRING_PROJECT_FOLDER_UPDATED" val="1"/>
  <p:tag name="ISPRING_SCREEN_RECS_UPDATED" val="C:\Users\olga.kokoulina\Documents\СВОЯ ИГРА - Copy"/>
  <p:tag name="ISPRING_RESOURCE_PATHS_HASH_PRESENTER" val="30a29568428e1fbe1e9622116143a56fc151e3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Тема Offic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EE599"/>
      </a:hlink>
      <a:folHlink>
        <a:srgbClr val="2D519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3941</TotalTime>
  <Words>609</Words>
  <Application>Microsoft Office PowerPoint</Application>
  <PresentationFormat>Произвольный</PresentationFormat>
  <Paragraphs>201</Paragraphs>
  <Slides>42</Slides>
  <Notes>42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Презентация PowerPoint</vt:lpstr>
      <vt:lpstr>Презентация PowerPoint</vt:lpstr>
      <vt:lpstr>Презентация PowerPoint</vt:lpstr>
      <vt:lpstr>Налоговый кодекс РФ</vt:lpstr>
      <vt:lpstr> </vt:lpstr>
      <vt:lpstr>Финансового</vt:lpstr>
      <vt:lpstr>Презентация PowerPoint</vt:lpstr>
      <vt:lpstr>Налоговая декларация</vt:lpstr>
      <vt:lpstr>Презентация PowerPoint</vt:lpstr>
      <vt:lpstr>Профессиональный  налоговый вычет </vt:lpstr>
      <vt:lpstr>Презентация PowerPoint</vt:lpstr>
      <vt:lpstr>Срочные </vt:lpstr>
      <vt:lpstr>Презентация PowerPoint</vt:lpstr>
      <vt:lpstr>Капитализация </vt:lpstr>
      <vt:lpstr>Презентация PowerPoint</vt:lpstr>
      <vt:lpstr>Массовый отзыв размещенных в банке депозитов</vt:lpstr>
      <vt:lpstr>Презентация PowerPoint</vt:lpstr>
      <vt:lpstr>В Древней Греции</vt:lpstr>
      <vt:lpstr>Презентация PowerPoint</vt:lpstr>
      <vt:lpstr>Ипотека </vt:lpstr>
      <vt:lpstr>Презентация PowerPoint</vt:lpstr>
      <vt:lpstr>Это информация о том, когда, где, в каких банках и какие кредиты получал человек ранее</vt:lpstr>
      <vt:lpstr>Презентация PowerPoint</vt:lpstr>
      <vt:lpstr>В) годовая процентная ставка на займ в МФО ниже, чем в банке</vt:lpstr>
      <vt:lpstr>Презентация PowerPoint</vt:lpstr>
      <vt:lpstr>Заёмщик </vt:lpstr>
      <vt:lpstr>Презентация PowerPoint</vt:lpstr>
      <vt:lpstr>Не буду ничего делать, так как настоящая служба безопасности банка не рассылает сообщения через социальные сети</vt:lpstr>
      <vt:lpstr>Презентация PowerPoint</vt:lpstr>
      <vt:lpstr>Скимминг</vt:lpstr>
      <vt:lpstr>Презентация PowerPoint</vt:lpstr>
      <vt:lpstr>159</vt:lpstr>
      <vt:lpstr>Презентация PowerPoint</vt:lpstr>
      <vt:lpstr>Чарльз Понци</vt:lpstr>
      <vt:lpstr>Презентация PowerPoint</vt:lpstr>
      <vt:lpstr>Налоговая инспекция</vt:lpstr>
      <vt:lpstr>Презентация PowerPoint</vt:lpstr>
      <vt:lpstr>Лицензия </vt:lpstr>
      <vt:lpstr>Презентация PowerPoint</vt:lpstr>
      <vt:lpstr>Швейцария</vt:lpstr>
      <vt:lpstr>Презентация PowerPoint</vt:lpstr>
      <vt:lpstr>Страхование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Olga Kokoulina</dc:creator>
  <cp:lastModifiedBy>HP2</cp:lastModifiedBy>
  <cp:revision>98</cp:revision>
  <dcterms:created xsi:type="dcterms:W3CDTF">2017-04-04T07:27:35Z</dcterms:created>
  <dcterms:modified xsi:type="dcterms:W3CDTF">2020-04-08T09:55:51Z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F2CB6D5A-1B8B-4A8E-ADC4-3A0669CDCAD4</vt:lpwstr>
  </property>
  <property fmtid="{D5CDD505-2E9C-101B-9397-08002B2CF9AE}" pid="3" name="ArticulatePath">
    <vt:lpwstr>Презентация2</vt:lpwstr>
  </property>
</Properties>
</file>