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3" r:id="rId3"/>
    <p:sldId id="258" r:id="rId4"/>
    <p:sldId id="262" r:id="rId5"/>
    <p:sldId id="264" r:id="rId6"/>
    <p:sldId id="265" r:id="rId7"/>
    <p:sldId id="266" r:id="rId8"/>
    <p:sldId id="267" r:id="rId9"/>
    <p:sldId id="268" r:id="rId10"/>
    <p:sldId id="269" r:id="rId11"/>
    <p:sldId id="270" r:id="rId12"/>
    <p:sldId id="260" r:id="rId13"/>
    <p:sldId id="261" r:id="rId14"/>
  </p:sldIdLst>
  <p:sldSz cx="9144000" cy="6858000" type="screen4x3"/>
  <p:notesSz cx="6858000" cy="9144000"/>
  <p:embeddedFontLst>
    <p:embeddedFont>
      <p:font typeface="Matilda" charset="0"/>
      <p:regular r:id="rId1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0"/>
    <a:srgbClr val="00589A"/>
    <a:srgbClr val="008EC0"/>
    <a:srgbClr val="993300"/>
    <a:srgbClr val="793905"/>
    <a:srgbClr val="3C6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howGuides="1">
      <p:cViewPr>
        <p:scale>
          <a:sx n="104" d="100"/>
          <a:sy n="104" d="100"/>
        </p:scale>
        <p:origin x="-96" y="-18"/>
      </p:cViewPr>
      <p:guideLst>
        <p:guide orient="horz" pos="220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194207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350706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79318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208821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323151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2008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243929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225095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113627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10797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B8E58C-E7A6-41B0-9596-47478E2A3A1A}"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67F1E4-8445-454E-87F7-4EF11F4AB448}" type="slidenum">
              <a:rPr lang="ru-RU" smtClean="0"/>
              <a:pPr/>
              <a:t>‹#›</a:t>
            </a:fld>
            <a:endParaRPr lang="ru-RU"/>
          </a:p>
        </p:txBody>
      </p:sp>
    </p:spTree>
    <p:extLst>
      <p:ext uri="{BB962C8B-B14F-4D97-AF65-F5344CB8AC3E}">
        <p14:creationId xmlns:p14="http://schemas.microsoft.com/office/powerpoint/2010/main" val="53060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8E58C-E7A6-41B0-9596-47478E2A3A1A}" type="datetimeFigureOut">
              <a:rPr lang="ru-RU" smtClean="0"/>
              <a:pPr/>
              <a:t>02.06.2021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7F1E4-8445-454E-87F7-4EF11F4AB448}" type="slidenum">
              <a:rPr lang="ru-RU" smtClean="0"/>
              <a:pPr/>
              <a:t>‹#›</a:t>
            </a:fld>
            <a:endParaRPr lang="ru-RU"/>
          </a:p>
        </p:txBody>
      </p:sp>
    </p:spTree>
    <p:extLst>
      <p:ext uri="{BB962C8B-B14F-4D97-AF65-F5344CB8AC3E}">
        <p14:creationId xmlns:p14="http://schemas.microsoft.com/office/powerpoint/2010/main" val="420244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rok.1sept.ru/articles/61789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lenaranko.ucoz.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mg-fotki.yandex.ru/get/6815/137563163.1460/0_123131_fe0feec1_orig" TargetMode="External"/><Relationship Id="rId2" Type="http://schemas.openxmlformats.org/officeDocument/2006/relationships/hyperlink" Target="https://img-fotki.yandex.ru/get/9508/39663434.473/0_91801_9eafbdbd_orig" TargetMode="External"/><Relationship Id="rId1" Type="http://schemas.openxmlformats.org/officeDocument/2006/relationships/slideLayout" Target="../slideLayouts/slideLayout2.xml"/><Relationship Id="rId5" Type="http://schemas.openxmlformats.org/officeDocument/2006/relationships/hyperlink" Target="http://qlaster.ru/public/image2/0/895/895493_0x0.jpg" TargetMode="External"/><Relationship Id="rId4" Type="http://schemas.openxmlformats.org/officeDocument/2006/relationships/hyperlink" Target="https://img-fotki.yandex.ru/get/6314/42672521.24/0_64756_3b0d903a_ori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980728"/>
            <a:ext cx="6624736" cy="1944216"/>
          </a:xfrm>
          <a:prstGeom prst="rect">
            <a:avLst/>
          </a:prstGeom>
        </p:spPr>
        <p:txBody>
          <a:bodyPr vert="horz" lIns="91440" tIns="45720" rIns="91440" bIns="45720" rtlCol="0" anchor="ctr">
            <a:noAutofit/>
            <a:scene3d>
              <a:camera prst="orthographicFront"/>
              <a:lightRig rig="flat" dir="tl">
                <a:rot lat="0" lon="0" rev="6600000"/>
              </a:lightRig>
            </a:scene3d>
            <a:sp3d extrusionH="25400">
              <a:bevelT w="38100" h="31750"/>
              <a:contourClr>
                <a:schemeClr val="accent2">
                  <a:shade val="75000"/>
                </a:schemeClr>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7200" b="1" i="0" u="none" strike="noStrike" kern="1200" normalizeH="0" baseline="0" noProof="0" dirty="0">
              <a:ln w="11430"/>
              <a:gradFill>
                <a:gsLst>
                  <a:gs pos="23000">
                    <a:srgbClr val="00589A"/>
                  </a:gs>
                  <a:gs pos="50000">
                    <a:srgbClr val="008EC0"/>
                  </a:gs>
                  <a:gs pos="78000">
                    <a:srgbClr val="00589A"/>
                  </a:gs>
                </a:gsLst>
                <a:lin ang="5400000" scaled="0"/>
              </a:gradFill>
              <a:effectLst>
                <a:outerShdw blurRad="50800" dist="39000" dir="5460000" algn="tl">
                  <a:srgbClr val="000000">
                    <a:alpha val="38000"/>
                  </a:srgbClr>
                </a:outerShdw>
              </a:effectLst>
              <a:uLnTx/>
              <a:uFillTx/>
              <a:latin typeface="Matilda" pitchFamily="2" charset="0"/>
              <a:ea typeface="+mj-ea"/>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ru-RU" sz="6000" b="1" i="0" u="none" strike="noStrike" kern="1200" normalizeH="0" baseline="0" noProof="0" dirty="0">
              <a:ln w="11430"/>
              <a:gradFill>
                <a:gsLst>
                  <a:gs pos="23000">
                    <a:srgbClr val="00589A"/>
                  </a:gs>
                  <a:gs pos="50000">
                    <a:srgbClr val="008EC0"/>
                  </a:gs>
                  <a:gs pos="78000">
                    <a:srgbClr val="00589A"/>
                  </a:gs>
                </a:gsLst>
                <a:lin ang="5400000" scaled="0"/>
              </a:gradFill>
              <a:effectLst>
                <a:outerShdw blurRad="50800" dist="39000" dir="5460000" algn="tl">
                  <a:srgbClr val="000000">
                    <a:alpha val="38000"/>
                  </a:srgbClr>
                </a:outerShdw>
              </a:effectLst>
              <a:uLnTx/>
              <a:uFillTx/>
              <a:latin typeface="Matilda" pitchFamily="2" charset="0"/>
              <a:ea typeface="+mj-ea"/>
              <a:cs typeface="+mj-cs"/>
            </a:endParaRPr>
          </a:p>
        </p:txBody>
      </p:sp>
      <p:sp>
        <p:nvSpPr>
          <p:cNvPr id="5" name="Подзаголовок 2"/>
          <p:cNvSpPr>
            <a:spLocks noGrp="1"/>
          </p:cNvSpPr>
          <p:nvPr>
            <p:ph type="subTitle" idx="1"/>
          </p:nvPr>
        </p:nvSpPr>
        <p:spPr>
          <a:xfrm>
            <a:off x="1115616" y="2060848"/>
            <a:ext cx="7560840" cy="1944216"/>
          </a:xfrm>
          <a:prstGeom prst="roundRect">
            <a:avLst>
              <a:gd name="adj" fmla="val 1782"/>
            </a:avLst>
          </a:prstGeom>
          <a:noFill/>
        </p:spPr>
        <p:txBody>
          <a:bodyPr>
            <a:noAutofit/>
          </a:bodyPr>
          <a:lstStyle/>
          <a:p>
            <a:pPr>
              <a:spcBef>
                <a:spcPts val="0"/>
              </a:spcBef>
            </a:pPr>
            <a:r>
              <a:rPr lang="ru-RU" sz="2000" b="1" i="1" dirty="0">
                <a:solidFill>
                  <a:srgbClr val="00589A"/>
                </a:solidFill>
                <a:latin typeface="Times New Roman" pitchFamily="18" charset="0"/>
                <a:cs typeface="Times New Roman" pitchFamily="18" charset="0"/>
              </a:rPr>
              <a:t>ИТОГОВЫЙ ИНДИВИДУАЛЬНЫЙ ПРОЕКТ</a:t>
            </a:r>
          </a:p>
          <a:p>
            <a:pPr>
              <a:spcBef>
                <a:spcPts val="0"/>
              </a:spcBef>
            </a:pPr>
            <a:r>
              <a:rPr lang="ru-RU" sz="2000" b="1" i="1" dirty="0">
                <a:solidFill>
                  <a:srgbClr val="00589A"/>
                </a:solidFill>
                <a:latin typeface="Times New Roman" pitchFamily="18" charset="0"/>
                <a:cs typeface="Times New Roman" pitchFamily="18" charset="0"/>
              </a:rPr>
              <a:t>«РАЗВИТИЕ РЕЧИ ЧЕРЕЗ СИСТЕМУ ИНТЕГРИРОВАННЫХ РЕЧЕВЫХ УПРАЖНЕНИЙ С РЕЧЕВЫМИ ФИЗКУЛЬТМИНУТКАМИ АДАПТИРОВАННОЙ К РАЗНЫМ ФОРМАМ РАБОТЫ ПЕДАГОГА В УСЛОВИЯХ ДЕТСКОГО ДОМА»</a:t>
            </a:r>
          </a:p>
          <a:p>
            <a:pPr>
              <a:spcBef>
                <a:spcPts val="0"/>
              </a:spcBef>
            </a:pPr>
            <a:r>
              <a:rPr lang="ru-RU" sz="1800" dirty="0">
                <a:solidFill>
                  <a:srgbClr val="00589A"/>
                </a:solidFill>
                <a:latin typeface="Times New Roman" pitchFamily="18" charset="0"/>
                <a:cs typeface="Times New Roman" pitchFamily="18" charset="0"/>
              </a:rPr>
              <a:t>Ознакомительно – </a:t>
            </a:r>
            <a:r>
              <a:rPr lang="ru-RU" sz="1800" dirty="0" err="1">
                <a:solidFill>
                  <a:srgbClr val="00589A"/>
                </a:solidFill>
                <a:latin typeface="Times New Roman" pitchFamily="18" charset="0"/>
                <a:cs typeface="Times New Roman" pitchFamily="18" charset="0"/>
              </a:rPr>
              <a:t>практико</a:t>
            </a:r>
            <a:r>
              <a:rPr lang="ru-RU" sz="1800" dirty="0">
                <a:solidFill>
                  <a:srgbClr val="00589A"/>
                </a:solidFill>
                <a:latin typeface="Times New Roman" pitchFamily="18" charset="0"/>
                <a:cs typeface="Times New Roman" pitchFamily="18" charset="0"/>
              </a:rPr>
              <a:t> - ориентированный</a:t>
            </a:r>
          </a:p>
          <a:p>
            <a:pPr>
              <a:spcBef>
                <a:spcPts val="0"/>
              </a:spcBef>
            </a:pPr>
            <a:endParaRPr lang="ru-RU" sz="2000" b="1" i="1" dirty="0">
              <a:solidFill>
                <a:srgbClr val="00589A"/>
              </a:solidFill>
              <a:latin typeface="Times New Roman" pitchFamily="18" charset="0"/>
              <a:cs typeface="Times New Roman" pitchFamily="18" charset="0"/>
            </a:endParaRPr>
          </a:p>
        </p:txBody>
      </p:sp>
      <p:sp>
        <p:nvSpPr>
          <p:cNvPr id="6" name="TextBox 5"/>
          <p:cNvSpPr txBox="1"/>
          <p:nvPr/>
        </p:nvSpPr>
        <p:spPr>
          <a:xfrm>
            <a:off x="1043608" y="548680"/>
            <a:ext cx="8235657" cy="369332"/>
          </a:xfrm>
          <a:prstGeom prst="rect">
            <a:avLst/>
          </a:prstGeom>
          <a:noFill/>
        </p:spPr>
        <p:txBody>
          <a:bodyPr wrap="square" rtlCol="0">
            <a:spAutoFit/>
          </a:bodyPr>
          <a:lstStyle/>
          <a:p>
            <a:r>
              <a:rPr lang="ru-RU" dirty="0"/>
              <a:t>Государственное учреждение Ярославской  области «</a:t>
            </a:r>
            <a:r>
              <a:rPr lang="ru-RU" dirty="0" err="1"/>
              <a:t>Рыбинский</a:t>
            </a:r>
            <a:r>
              <a:rPr lang="ru-RU" dirty="0"/>
              <a:t> детский дом»</a:t>
            </a:r>
          </a:p>
        </p:txBody>
      </p:sp>
      <p:sp>
        <p:nvSpPr>
          <p:cNvPr id="7" name="TextBox 6"/>
          <p:cNvSpPr txBox="1"/>
          <p:nvPr/>
        </p:nvSpPr>
        <p:spPr>
          <a:xfrm>
            <a:off x="1187624" y="5517232"/>
            <a:ext cx="5345631" cy="646331"/>
          </a:xfrm>
          <a:prstGeom prst="rect">
            <a:avLst/>
          </a:prstGeom>
          <a:noFill/>
        </p:spPr>
        <p:txBody>
          <a:bodyPr wrap="none" rtlCol="0">
            <a:spAutoFit/>
          </a:bodyPr>
          <a:lstStyle/>
          <a:p>
            <a:r>
              <a:rPr lang="ru-RU" dirty="0"/>
              <a:t>Руководитель проекта </a:t>
            </a:r>
            <a:r>
              <a:rPr lang="ru-RU" dirty="0" err="1"/>
              <a:t>Асекритова</a:t>
            </a:r>
            <a:r>
              <a:rPr lang="ru-RU" dirty="0"/>
              <a:t> Ирина Борисовна</a:t>
            </a:r>
          </a:p>
          <a:p>
            <a:r>
              <a:rPr lang="ru-RU" dirty="0"/>
              <a:t>Воспитатель 1 категории</a:t>
            </a:r>
          </a:p>
        </p:txBody>
      </p:sp>
      <p:sp>
        <p:nvSpPr>
          <p:cNvPr id="8" name="TextBox 7"/>
          <p:cNvSpPr txBox="1"/>
          <p:nvPr/>
        </p:nvSpPr>
        <p:spPr>
          <a:xfrm>
            <a:off x="4283968" y="6093296"/>
            <a:ext cx="1788888" cy="369332"/>
          </a:xfrm>
          <a:prstGeom prst="rect">
            <a:avLst/>
          </a:prstGeom>
          <a:noFill/>
        </p:spPr>
        <p:txBody>
          <a:bodyPr wrap="square" rtlCol="0">
            <a:spAutoFit/>
          </a:bodyPr>
          <a:lstStyle/>
          <a:p>
            <a:pPr algn="ctr"/>
            <a:r>
              <a:rPr lang="ru-RU" dirty="0"/>
              <a:t>г. Рыбинск 2021</a:t>
            </a:r>
          </a:p>
        </p:txBody>
      </p:sp>
    </p:spTree>
    <p:extLst>
      <p:ext uri="{BB962C8B-B14F-4D97-AF65-F5344CB8AC3E}">
        <p14:creationId xmlns:p14="http://schemas.microsoft.com/office/powerpoint/2010/main" val="406076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589A"/>
                </a:solidFill>
                <a:effectLst>
                  <a:outerShdw blurRad="38100" dist="38100" dir="2700000" algn="tl">
                    <a:srgbClr val="000000">
                      <a:alpha val="43137"/>
                    </a:srgbClr>
                  </a:outerShdw>
                </a:effectLst>
                <a:latin typeface="Matilda" pitchFamily="2" charset="0"/>
              </a:rPr>
              <a:t>Заключение</a:t>
            </a:r>
            <a:endParaRPr lang="ru-RU" dirty="0"/>
          </a:p>
        </p:txBody>
      </p:sp>
      <p:sp>
        <p:nvSpPr>
          <p:cNvPr id="3" name="Содержимое 2"/>
          <p:cNvSpPr>
            <a:spLocks noGrp="1"/>
          </p:cNvSpPr>
          <p:nvPr>
            <p:ph idx="1"/>
          </p:nvPr>
        </p:nvSpPr>
        <p:spPr>
          <a:xfrm>
            <a:off x="457200" y="1340768"/>
            <a:ext cx="8507288" cy="4785395"/>
          </a:xfrm>
        </p:spPr>
        <p:txBody>
          <a:bodyPr>
            <a:normAutofit/>
          </a:bodyPr>
          <a:lstStyle/>
          <a:p>
            <a:r>
              <a:rPr lang="ru-RU" sz="2000" dirty="0"/>
              <a:t>Данный проект интересен тем, что предусматривает использование системы комплексного подхода для решения задач по развитию звуковой культуры речи, коррекцию развития речи посредством интегрированных речевых упражнений и речевых физкультминуток. </a:t>
            </a:r>
          </a:p>
          <a:p>
            <a:r>
              <a:rPr lang="ru-RU" sz="2000" dirty="0"/>
              <a:t>.Весь материал по подбору методов и средств, направленных на развитие звуковой культуры речи, коррекции общего недоразвития речи систематизирован в картотеке интегрированных речевых упражнений с речевыми физкультминутками  ,что позволяет с интересом в течение года организовывать динамические паузы во всех формах работы педагога, в режимных моментах. </a:t>
            </a:r>
          </a:p>
          <a:p>
            <a:r>
              <a:rPr lang="ru-RU" sz="2000" dirty="0"/>
              <a:t>В результате реализации проекта активизировался  и обогатился словарный запас, усовершенствовалась звуковая культура речи. Речь детей стала более внятной и выразительной. Уровень речевого развития повысился значительно, частично скорректированы, смягчены недоразвития речи.  Повысился уровень культуры речи.</a:t>
            </a:r>
          </a:p>
          <a:p>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589A"/>
                </a:solidFill>
                <a:effectLst>
                  <a:outerShdw blurRad="38100" dist="38100" dir="2700000" algn="tl">
                    <a:srgbClr val="000000">
                      <a:alpha val="43137"/>
                    </a:srgbClr>
                  </a:outerShdw>
                </a:effectLst>
                <a:latin typeface="Matilda" pitchFamily="2" charset="0"/>
              </a:rPr>
              <a:t>Интернет ресурсы</a:t>
            </a:r>
            <a:endParaRPr lang="ru-RU" dirty="0"/>
          </a:p>
        </p:txBody>
      </p:sp>
      <p:sp>
        <p:nvSpPr>
          <p:cNvPr id="3" name="Содержимое 2"/>
          <p:cNvSpPr>
            <a:spLocks noGrp="1"/>
          </p:cNvSpPr>
          <p:nvPr>
            <p:ph idx="1"/>
          </p:nvPr>
        </p:nvSpPr>
        <p:spPr/>
        <p:txBody>
          <a:bodyPr>
            <a:normAutofit fontScale="77500" lnSpcReduction="20000"/>
          </a:bodyPr>
          <a:lstStyle/>
          <a:p>
            <a:r>
              <a:rPr lang="ru-RU" dirty="0"/>
              <a:t>1.</a:t>
            </a:r>
            <a:r>
              <a:rPr lang="ru-RU" b="1" u="sng" dirty="0">
                <a:hlinkClick r:id="rId2"/>
              </a:rPr>
              <a:t>https://urok.1sept.ru/</a:t>
            </a:r>
            <a:r>
              <a:rPr lang="ru-RU" b="1" u="sng" dirty="0" err="1">
                <a:hlinkClick r:id="rId2"/>
              </a:rPr>
              <a:t>articles</a:t>
            </a:r>
            <a:r>
              <a:rPr lang="ru-RU" b="1" u="sng" dirty="0">
                <a:hlinkClick r:id="rId2"/>
              </a:rPr>
              <a:t>/617896</a:t>
            </a:r>
            <a:endParaRPr lang="ru-RU" dirty="0"/>
          </a:p>
          <a:p>
            <a:r>
              <a:rPr lang="en-US" dirty="0"/>
              <a:t>2.http://</a:t>
            </a:r>
            <a:r>
              <a:rPr lang="ru-RU" dirty="0" err="1"/>
              <a:t>открытыйурок</a:t>
            </a:r>
            <a:r>
              <a:rPr lang="en-US" dirty="0"/>
              <a:t>.</a:t>
            </a:r>
            <a:r>
              <a:rPr lang="ru-RU" dirty="0" err="1"/>
              <a:t>рф</a:t>
            </a:r>
            <a:r>
              <a:rPr lang="en-US" dirty="0"/>
              <a:t>/</a:t>
            </a:r>
            <a:r>
              <a:rPr lang="ru-RU" dirty="0"/>
              <a:t>статьи</a:t>
            </a:r>
            <a:r>
              <a:rPr lang="en-US" dirty="0"/>
              <a:t>/522080/3</a:t>
            </a:r>
            <a:endParaRPr lang="ru-RU" dirty="0"/>
          </a:p>
          <a:p>
            <a:r>
              <a:rPr lang="en-US" dirty="0"/>
              <a:t>3. https:// </a:t>
            </a:r>
            <a:r>
              <a:rPr lang="en-US" dirty="0" err="1"/>
              <a:t>infourok</a:t>
            </a:r>
            <a:r>
              <a:rPr lang="en-US" dirty="0"/>
              <a:t>. </a:t>
            </a:r>
            <a:r>
              <a:rPr lang="en-US" dirty="0" err="1"/>
              <a:t>ru</a:t>
            </a:r>
            <a:r>
              <a:rPr lang="en-US" dirty="0"/>
              <a:t> / </a:t>
            </a:r>
            <a:r>
              <a:rPr lang="en-US" dirty="0" err="1"/>
              <a:t>fizminutki</a:t>
            </a:r>
            <a:r>
              <a:rPr lang="en-US" dirty="0"/>
              <a:t> – </a:t>
            </a:r>
            <a:r>
              <a:rPr lang="en-US" dirty="0" err="1"/>
              <a:t>dlya</a:t>
            </a:r>
            <a:r>
              <a:rPr lang="en-US" dirty="0"/>
              <a:t> -</a:t>
            </a:r>
            <a:endParaRPr lang="ru-RU" dirty="0"/>
          </a:p>
          <a:p>
            <a:r>
              <a:rPr lang="en-US" dirty="0"/>
              <a:t>4. http://skosh.ru/index.php/fizkultminutki</a:t>
            </a:r>
            <a:endParaRPr lang="ru-RU" dirty="0"/>
          </a:p>
          <a:p>
            <a:r>
              <a:rPr lang="en-US" dirty="0"/>
              <a:t> </a:t>
            </a:r>
            <a:r>
              <a:rPr lang="ru-RU" dirty="0"/>
              <a:t>5. nachalnih-klassov-744989.html</a:t>
            </a:r>
          </a:p>
          <a:p>
            <a:r>
              <a:rPr lang="ru-RU" dirty="0"/>
              <a:t>Сайт: Конспекты занятий с детьми </a:t>
            </a:r>
            <a:r>
              <a:rPr lang="ru-RU" dirty="0" err="1"/>
              <a:t>htt</a:t>
            </a:r>
            <a:r>
              <a:rPr lang="ru-RU" dirty="0"/>
              <a:t>://</a:t>
            </a:r>
            <a:r>
              <a:rPr lang="ru-RU" dirty="0" err="1"/>
              <a:t>www.vor.ru</a:t>
            </a:r>
            <a:r>
              <a:rPr lang="ru-RU" dirty="0"/>
              <a:t>/</a:t>
            </a:r>
            <a:r>
              <a:rPr lang="ru-RU" dirty="0" err="1"/>
              <a:t>culture</a:t>
            </a:r>
            <a:r>
              <a:rPr lang="ru-RU" dirty="0"/>
              <a:t>/cultarch192</a:t>
            </a:r>
          </a:p>
          <a:p>
            <a:r>
              <a:rPr lang="ru-RU" dirty="0"/>
              <a:t>Сайт: Все для детского сада </a:t>
            </a:r>
            <a:r>
              <a:rPr lang="ru-RU" dirty="0" err="1"/>
              <a:t>htt</a:t>
            </a:r>
            <a:r>
              <a:rPr lang="ru-RU" dirty="0"/>
              <a:t>://</a:t>
            </a:r>
            <a:r>
              <a:rPr lang="ru-RU" dirty="0" err="1"/>
              <a:t>www.ivalex.vistcom.ru</a:t>
            </a:r>
            <a:endParaRPr lang="ru-RU" dirty="0"/>
          </a:p>
          <a:p>
            <a:r>
              <a:rPr lang="ru-RU" dirty="0"/>
              <a:t>Сайт: Международный образовательный портал </a:t>
            </a:r>
            <a:r>
              <a:rPr lang="ru-RU" dirty="0" err="1"/>
              <a:t>МААМ.ruhttp</a:t>
            </a:r>
            <a:r>
              <a:rPr lang="ru-RU" dirty="0"/>
              <a:t>://</a:t>
            </a:r>
            <a:r>
              <a:rPr lang="ru-RU" dirty="0" err="1"/>
              <a:t>www.maam.ru</a:t>
            </a:r>
            <a:r>
              <a:rPr lang="ru-RU" dirty="0"/>
              <a:t>/</a:t>
            </a:r>
          </a:p>
          <a:p>
            <a:r>
              <a:rPr lang="ru-RU" dirty="0"/>
              <a:t> </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59380" y="548680"/>
            <a:ext cx="7272808" cy="4635115"/>
          </a:xfrm>
          <a:prstGeom prst="rect">
            <a:avLst/>
          </a:prstGeom>
        </p:spPr>
        <p:txBody>
          <a:bodyPr wrap="square">
            <a:spAutoFit/>
          </a:bodyPr>
          <a:lstStyle/>
          <a:p>
            <a:pPr algn="ctr" fontAlgn="base">
              <a:spcBef>
                <a:spcPct val="0"/>
              </a:spcBef>
              <a:spcAft>
                <a:spcPct val="0"/>
              </a:spcAft>
              <a:defRPr/>
            </a:pPr>
            <a:r>
              <a:rPr lang="ru-RU" sz="2800" i="1" dirty="0">
                <a:cs typeface="Arial" charset="0"/>
              </a:rPr>
              <a:t>Вы можете использовать </a:t>
            </a:r>
          </a:p>
          <a:p>
            <a:pPr algn="ctr" fontAlgn="base">
              <a:spcBef>
                <a:spcPct val="0"/>
              </a:spcBef>
              <a:spcAft>
                <a:spcPct val="0"/>
              </a:spcAft>
              <a:defRPr/>
            </a:pPr>
            <a:r>
              <a:rPr lang="ru-RU" sz="2800" i="1" dirty="0">
                <a:cs typeface="Arial" charset="0"/>
              </a:rPr>
              <a:t>данное оформление </a:t>
            </a:r>
          </a:p>
          <a:p>
            <a:pPr algn="ctr" fontAlgn="base">
              <a:spcBef>
                <a:spcPct val="0"/>
              </a:spcBef>
              <a:spcAft>
                <a:spcPct val="0"/>
              </a:spcAft>
              <a:defRPr/>
            </a:pPr>
            <a:r>
              <a:rPr lang="ru-RU" sz="2800" i="1" dirty="0">
                <a:cs typeface="Arial" charset="0"/>
              </a:rPr>
              <a:t>для создания своих презентаций, </a:t>
            </a:r>
          </a:p>
          <a:p>
            <a:pPr algn="ctr" fontAlgn="base">
              <a:spcBef>
                <a:spcPct val="0"/>
              </a:spcBef>
              <a:spcAft>
                <a:spcPct val="0"/>
              </a:spcAft>
              <a:defRPr/>
            </a:pPr>
            <a:r>
              <a:rPr lang="ru-RU" sz="2800" i="1" dirty="0">
                <a:cs typeface="Arial" charset="0"/>
              </a:rPr>
              <a:t>но в своей презентации вы должны указать </a:t>
            </a:r>
          </a:p>
          <a:p>
            <a:pPr algn="ctr" fontAlgn="base">
              <a:spcBef>
                <a:spcPct val="0"/>
              </a:spcBef>
              <a:spcAft>
                <a:spcPct val="0"/>
              </a:spcAft>
              <a:defRPr/>
            </a:pPr>
            <a:r>
              <a:rPr lang="ru-RU" sz="2800" b="1" i="1" dirty="0">
                <a:solidFill>
                  <a:srgbClr val="00589A"/>
                </a:solidFill>
                <a:cs typeface="Arial" charset="0"/>
              </a:rPr>
              <a:t>автора шаблона: </a:t>
            </a:r>
            <a:endParaRPr lang="ru-RU" sz="2800" b="1" i="1" dirty="0">
              <a:solidFill>
                <a:srgbClr val="00589A"/>
              </a:solidFill>
              <a:cs typeface="Arial" pitchFamily="34" charset="0"/>
            </a:endParaRPr>
          </a:p>
          <a:p>
            <a:pPr lvl="0" algn="ctr" fontAlgn="base">
              <a:spcBef>
                <a:spcPct val="0"/>
              </a:spcBef>
              <a:spcAft>
                <a:spcPct val="0"/>
              </a:spcAft>
            </a:pPr>
            <a:endParaRPr lang="ru-RU" sz="2400" b="1" i="1" dirty="0">
              <a:latin typeface="Times New Roman" pitchFamily="18" charset="0"/>
              <a:cs typeface="Arial" pitchFamily="34" charset="0"/>
            </a:endParaRPr>
          </a:p>
          <a:p>
            <a:pPr lvl="0" algn="ctr" fontAlgn="base">
              <a:lnSpc>
                <a:spcPct val="110000"/>
              </a:lnSpc>
              <a:spcBef>
                <a:spcPct val="0"/>
              </a:spcBef>
              <a:spcAft>
                <a:spcPct val="0"/>
              </a:spcAft>
            </a:pPr>
            <a:r>
              <a:rPr lang="ru-RU" sz="2800" b="1" i="1" dirty="0">
                <a:solidFill>
                  <a:srgbClr val="00589A"/>
                </a:solidFill>
                <a:latin typeface="Times New Roman" pitchFamily="18" charset="0"/>
                <a:cs typeface="Arial" pitchFamily="34" charset="0"/>
              </a:rPr>
              <a:t>Ранько Елена Алексеевна </a:t>
            </a:r>
          </a:p>
          <a:p>
            <a:pPr lvl="0" algn="ctr" fontAlgn="base">
              <a:lnSpc>
                <a:spcPct val="110000"/>
              </a:lnSpc>
              <a:spcBef>
                <a:spcPct val="0"/>
              </a:spcBef>
              <a:spcAft>
                <a:spcPct val="0"/>
              </a:spcAft>
            </a:pPr>
            <a:r>
              <a:rPr lang="ru-RU" sz="2800" b="1" i="1" dirty="0">
                <a:latin typeface="Times New Roman" pitchFamily="18" charset="0"/>
                <a:cs typeface="Arial" pitchFamily="34" charset="0"/>
              </a:rPr>
              <a:t>учитель начальных классов  </a:t>
            </a:r>
          </a:p>
          <a:p>
            <a:pPr lvl="0" algn="ctr" fontAlgn="base">
              <a:lnSpc>
                <a:spcPct val="110000"/>
              </a:lnSpc>
              <a:spcBef>
                <a:spcPct val="0"/>
              </a:spcBef>
              <a:spcAft>
                <a:spcPct val="0"/>
              </a:spcAft>
            </a:pPr>
            <a:r>
              <a:rPr lang="ru-RU" sz="2800" b="1" i="1" dirty="0">
                <a:latin typeface="Times New Roman" pitchFamily="18" charset="0"/>
                <a:cs typeface="Arial" pitchFamily="34" charset="0"/>
              </a:rPr>
              <a:t>МАОУ лицей №21</a:t>
            </a:r>
          </a:p>
          <a:p>
            <a:pPr lvl="0" algn="ctr" fontAlgn="base">
              <a:lnSpc>
                <a:spcPct val="110000"/>
              </a:lnSpc>
              <a:spcBef>
                <a:spcPct val="0"/>
              </a:spcBef>
              <a:spcAft>
                <a:spcPct val="0"/>
              </a:spcAft>
            </a:pPr>
            <a:r>
              <a:rPr lang="ru-RU" sz="2800" b="1" i="1" dirty="0">
                <a:latin typeface="Times New Roman" pitchFamily="18" charset="0"/>
                <a:cs typeface="Arial" pitchFamily="34" charset="0"/>
              </a:rPr>
              <a:t>  г. Иваново</a:t>
            </a:r>
          </a:p>
          <a:p>
            <a:pPr lvl="0" algn="ctr" fontAlgn="base">
              <a:spcBef>
                <a:spcPct val="0"/>
              </a:spcBef>
              <a:spcAft>
                <a:spcPct val="0"/>
              </a:spcAft>
            </a:pPr>
            <a:endParaRPr lang="ru-RU" sz="800" b="1" i="1" dirty="0">
              <a:latin typeface="Times New Roman" pitchFamily="18" charset="0"/>
              <a:cs typeface="Arial" pitchFamily="34" charset="0"/>
            </a:endParaRPr>
          </a:p>
        </p:txBody>
      </p:sp>
      <p:sp>
        <p:nvSpPr>
          <p:cNvPr id="2" name="TextBox 1"/>
          <p:cNvSpPr txBox="1"/>
          <p:nvPr/>
        </p:nvSpPr>
        <p:spPr>
          <a:xfrm>
            <a:off x="2267743" y="5847655"/>
            <a:ext cx="4536505" cy="461665"/>
          </a:xfrm>
          <a:prstGeom prst="rect">
            <a:avLst/>
          </a:prstGeom>
          <a:noFill/>
        </p:spPr>
        <p:txBody>
          <a:bodyPr wrap="square" rtlCol="0">
            <a:spAutoFit/>
          </a:bodyPr>
          <a:lstStyle/>
          <a:p>
            <a:pPr algn="ctr"/>
            <a:r>
              <a:rPr lang="ru-RU" sz="2400" i="1" dirty="0"/>
              <a:t>Сайт: </a:t>
            </a:r>
            <a:r>
              <a:rPr lang="en-US" sz="2400" i="1" dirty="0">
                <a:hlinkClick r:id="rId2"/>
              </a:rPr>
              <a:t>http://elenaranko.ucoz.ru/</a:t>
            </a:r>
            <a:r>
              <a:rPr lang="ru-RU" sz="2400" i="1" dirty="0"/>
              <a:t>    </a:t>
            </a:r>
          </a:p>
        </p:txBody>
      </p:sp>
    </p:spTree>
    <p:extLst>
      <p:ext uri="{BB962C8B-B14F-4D97-AF65-F5344CB8AC3E}">
        <p14:creationId xmlns:p14="http://schemas.microsoft.com/office/powerpoint/2010/main" val="86190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598" y="6161529"/>
            <a:ext cx="7797615" cy="338554"/>
          </a:xfrm>
          <a:prstGeom prst="rect">
            <a:avLst/>
          </a:prstGeom>
        </p:spPr>
        <p:txBody>
          <a:bodyPr wrap="square">
            <a:spAutoFit/>
          </a:bodyPr>
          <a:lstStyle/>
          <a:p>
            <a:pPr lvl="0" algn="ctr" fontAlgn="base">
              <a:spcBef>
                <a:spcPct val="0"/>
              </a:spcBef>
              <a:spcAft>
                <a:spcPct val="0"/>
              </a:spcAft>
            </a:pPr>
            <a:r>
              <a:rPr lang="ru-RU" sz="1600" b="1" dirty="0">
                <a:solidFill>
                  <a:srgbClr val="003760"/>
                </a:solidFill>
                <a:latin typeface="Times New Roman" pitchFamily="18" charset="0"/>
                <a:cs typeface="Arial" pitchFamily="34" charset="0"/>
              </a:rPr>
              <a:t>На момент создания шаблона все ссылки являются активными</a:t>
            </a:r>
            <a:r>
              <a:rPr lang="ru-RU" sz="1600" dirty="0">
                <a:solidFill>
                  <a:srgbClr val="003760"/>
                </a:solidFill>
                <a:latin typeface="Times New Roman" pitchFamily="18" charset="0"/>
                <a:cs typeface="Arial" pitchFamily="34" charset="0"/>
              </a:rPr>
              <a:t>! </a:t>
            </a:r>
          </a:p>
        </p:txBody>
      </p:sp>
      <p:sp>
        <p:nvSpPr>
          <p:cNvPr id="5" name="Прямоугольник 4"/>
          <p:cNvSpPr/>
          <p:nvPr/>
        </p:nvSpPr>
        <p:spPr>
          <a:xfrm>
            <a:off x="971599" y="1192114"/>
            <a:ext cx="7797615" cy="2618666"/>
          </a:xfrm>
          <a:prstGeom prst="rect">
            <a:avLst/>
          </a:prstGeom>
        </p:spPr>
        <p:txBody>
          <a:bodyPr wrap="square">
            <a:spAutoFit/>
          </a:bodyPr>
          <a:lstStyle/>
          <a:p>
            <a:pPr>
              <a:lnSpc>
                <a:spcPct val="114000"/>
              </a:lnSpc>
            </a:pPr>
            <a:r>
              <a:rPr lang="ru-RU" b="1" i="1" dirty="0"/>
              <a:t>Фон:</a:t>
            </a:r>
          </a:p>
          <a:p>
            <a:pPr>
              <a:lnSpc>
                <a:spcPct val="114000"/>
              </a:lnSpc>
            </a:pPr>
            <a:r>
              <a:rPr lang="en-US" i="1" dirty="0">
                <a:hlinkClick r:id="rId2"/>
              </a:rPr>
              <a:t>https://img-fotki.yandex.ru/get/9508/39663434.473/0_91801_9eafbdbd_orig</a:t>
            </a:r>
            <a:r>
              <a:rPr lang="ru-RU" i="1" dirty="0"/>
              <a:t> </a:t>
            </a:r>
          </a:p>
          <a:p>
            <a:pPr>
              <a:lnSpc>
                <a:spcPct val="114000"/>
              </a:lnSpc>
            </a:pPr>
            <a:r>
              <a:rPr lang="ru-RU" b="1" i="1" dirty="0"/>
              <a:t>Тетрадный лист с цветами:</a:t>
            </a:r>
          </a:p>
          <a:p>
            <a:pPr>
              <a:lnSpc>
                <a:spcPct val="114000"/>
              </a:lnSpc>
            </a:pPr>
            <a:r>
              <a:rPr lang="en-US" i="1" dirty="0">
                <a:hlinkClick r:id="rId3"/>
              </a:rPr>
              <a:t>https://img-fotki.yandex.ru/get/6815/137563163.1460/0_123131_fe0feec1_orig</a:t>
            </a:r>
            <a:r>
              <a:rPr lang="ru-RU" i="1" dirty="0"/>
              <a:t> </a:t>
            </a:r>
          </a:p>
          <a:p>
            <a:pPr>
              <a:lnSpc>
                <a:spcPct val="114000"/>
              </a:lnSpc>
            </a:pPr>
            <a:r>
              <a:rPr lang="ru-RU" b="1" i="1" dirty="0"/>
              <a:t>Шнуровка:</a:t>
            </a:r>
          </a:p>
          <a:p>
            <a:pPr>
              <a:lnSpc>
                <a:spcPct val="114000"/>
              </a:lnSpc>
            </a:pPr>
            <a:r>
              <a:rPr lang="en-US" i="1" dirty="0">
                <a:hlinkClick r:id="rId4"/>
              </a:rPr>
              <a:t>https://img-fotki.yandex.ru/get/6314/42672521.24/0_64756_3b0d903a_orig</a:t>
            </a:r>
            <a:r>
              <a:rPr lang="ru-RU" i="1" dirty="0"/>
              <a:t>   </a:t>
            </a:r>
            <a:endParaRPr lang="ru-RU" b="1" i="1" dirty="0"/>
          </a:p>
          <a:p>
            <a:pPr>
              <a:lnSpc>
                <a:spcPct val="114000"/>
              </a:lnSpc>
            </a:pPr>
            <a:r>
              <a:rPr lang="ru-RU" b="1" i="1" dirty="0"/>
              <a:t>Изображение: </a:t>
            </a:r>
          </a:p>
          <a:p>
            <a:pPr>
              <a:lnSpc>
                <a:spcPct val="114000"/>
              </a:lnSpc>
            </a:pPr>
            <a:r>
              <a:rPr lang="en-US" i="1" dirty="0">
                <a:hlinkClick r:id="rId5"/>
              </a:rPr>
              <a:t>http://qlaster.ru/public/image2/0/895/895493_0x0.jpg</a:t>
            </a:r>
            <a:r>
              <a:rPr lang="ru-RU" i="1"/>
              <a:t> </a:t>
            </a:r>
            <a:endParaRPr lang="ru-RU" i="1" dirty="0"/>
          </a:p>
        </p:txBody>
      </p:sp>
      <p:sp>
        <p:nvSpPr>
          <p:cNvPr id="2" name="Прямоугольник 1"/>
          <p:cNvSpPr/>
          <p:nvPr/>
        </p:nvSpPr>
        <p:spPr>
          <a:xfrm>
            <a:off x="1486030" y="332656"/>
            <a:ext cx="6768752" cy="584775"/>
          </a:xfrm>
          <a:prstGeom prst="rect">
            <a:avLst/>
          </a:prstGeom>
        </p:spPr>
        <p:txBody>
          <a:bodyPr wrap="square">
            <a:spAutoFit/>
          </a:bodyPr>
          <a:lstStyle/>
          <a:p>
            <a:pPr lvl="0" algn="ctr" fontAlgn="base">
              <a:spcBef>
                <a:spcPct val="0"/>
              </a:spcBef>
              <a:spcAft>
                <a:spcPct val="0"/>
              </a:spcAft>
            </a:pPr>
            <a:r>
              <a:rPr lang="ru-RU" sz="3200" b="1" dirty="0">
                <a:ln w="1905"/>
                <a:solidFill>
                  <a:srgbClr val="00589A"/>
                </a:solidFill>
                <a:effectLst>
                  <a:outerShdw blurRad="38100" dist="38100" dir="2700000" algn="tl">
                    <a:srgbClr val="000000">
                      <a:alpha val="43137"/>
                    </a:srgbClr>
                  </a:outerShdw>
                </a:effectLst>
                <a:latin typeface="Matilda" pitchFamily="2" charset="0"/>
                <a:cs typeface="Arial" pitchFamily="34" charset="0"/>
              </a:rPr>
              <a:t>Интернет – ресурсы</a:t>
            </a:r>
          </a:p>
        </p:txBody>
      </p:sp>
    </p:spTree>
    <p:extLst>
      <p:ext uri="{BB962C8B-B14F-4D97-AF65-F5344CB8AC3E}">
        <p14:creationId xmlns:p14="http://schemas.microsoft.com/office/powerpoint/2010/main" val="102924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332656"/>
            <a:ext cx="7776864" cy="432048"/>
          </a:xfrm>
        </p:spPr>
        <p:txBody>
          <a:bodyPr>
            <a:normAutofit fontScale="90000"/>
          </a:bodyPr>
          <a:lstStyle/>
          <a:p>
            <a:r>
              <a:rPr lang="ru-RU" dirty="0">
                <a:solidFill>
                  <a:srgbClr val="00589A"/>
                </a:solidFill>
                <a:effectLst>
                  <a:outerShdw blurRad="38100" dist="38100" dir="2700000" algn="tl">
                    <a:srgbClr val="000000">
                      <a:alpha val="43137"/>
                    </a:srgbClr>
                  </a:outerShdw>
                </a:effectLst>
                <a:latin typeface="Matilda" pitchFamily="2" charset="0"/>
              </a:rPr>
              <a:t>Актуальность</a:t>
            </a:r>
          </a:p>
        </p:txBody>
      </p:sp>
      <p:sp>
        <p:nvSpPr>
          <p:cNvPr id="5" name="Объект 4"/>
          <p:cNvSpPr>
            <a:spLocks noGrp="1"/>
          </p:cNvSpPr>
          <p:nvPr>
            <p:ph idx="1"/>
          </p:nvPr>
        </p:nvSpPr>
        <p:spPr>
          <a:xfrm>
            <a:off x="467544" y="764704"/>
            <a:ext cx="8676456" cy="6093296"/>
          </a:xfrm>
        </p:spPr>
        <p:txBody>
          <a:bodyPr>
            <a:normAutofit fontScale="92500" lnSpcReduction="10000"/>
          </a:bodyPr>
          <a:lstStyle/>
          <a:p>
            <a:pPr>
              <a:buNone/>
            </a:pPr>
            <a:r>
              <a:rPr lang="ru-RU" sz="2200" dirty="0"/>
              <a:t>Дети поступают в учреждение в возрасте от 3 до 17 лет и у них обнаруживается ряд речевых расстройств: задержка речевого развития, общее недоразвитие речи; нарушение звукопроизношения, нарушение письма и чтения. В детском доме речевое развитие детей характеризуется нарушением всех компонентов языковой базы, что создает значительные трудности для полноценного общения воспитанников и говорит о недостаточном уровне социальной зрелости. . Расстройства речи возникают у таких детей вследствие плохой наследственности, отягощенной различными негативными факторами в перинатальном периоде матери, обострение хронических заболеваний во время беременности и т. п.). Часто у воспитанников детского дома встречается врожденная психическая и неврологическая патология. Поступающие к нам дети разновозрастные и имеют самый широкий спектр отклонений: нарушение речи (как устной, так и письменной), задержка </a:t>
            </a:r>
            <a:r>
              <a:rPr lang="ru-RU" sz="2200" dirty="0" err="1"/>
              <a:t>психоречевого</a:t>
            </a:r>
            <a:r>
              <a:rPr lang="ru-RU" sz="2200" dirty="0"/>
              <a:t> развития, нарушение зрения, состояния, пограничного с умственной отсталостью, «социально-педагогическая (бытовая) запущенность», а также различные явления социальной </a:t>
            </a:r>
            <a:r>
              <a:rPr lang="ru-RU" sz="2200" dirty="0" err="1"/>
              <a:t>дезадаптации</a:t>
            </a:r>
            <a:r>
              <a:rPr lang="ru-RU" sz="2200" dirty="0"/>
              <a:t>. Воспитатели не могут в полном объеме оказать логопедическую помощь воспитанникам, могут  корректировать частично имеющиеся дефекты с помощью речевых упражнений, речевых физкультминуток, их интеграции.</a:t>
            </a:r>
          </a:p>
          <a:p>
            <a:pPr marL="0" indent="0">
              <a:buNone/>
            </a:pPr>
            <a:endParaRPr lang="ru-RU" sz="2000" dirty="0"/>
          </a:p>
        </p:txBody>
      </p:sp>
    </p:spTree>
    <p:extLst>
      <p:ext uri="{BB962C8B-B14F-4D97-AF65-F5344CB8AC3E}">
        <p14:creationId xmlns:p14="http://schemas.microsoft.com/office/powerpoint/2010/main" val="224527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332656"/>
            <a:ext cx="7776864" cy="720080"/>
          </a:xfrm>
        </p:spPr>
        <p:txBody>
          <a:bodyPr>
            <a:normAutofit fontScale="90000"/>
          </a:bodyPr>
          <a:lstStyle/>
          <a:p>
            <a:r>
              <a:rPr lang="ru-RU" dirty="0">
                <a:solidFill>
                  <a:srgbClr val="00589A"/>
                </a:solidFill>
                <a:effectLst>
                  <a:outerShdw blurRad="38100" dist="38100" dir="2700000" algn="tl">
                    <a:srgbClr val="000000">
                      <a:alpha val="43137"/>
                    </a:srgbClr>
                  </a:outerShdw>
                </a:effectLst>
                <a:latin typeface="Matilda" pitchFamily="2" charset="0"/>
              </a:rPr>
              <a:t>Цель и задачи проекта</a:t>
            </a:r>
          </a:p>
        </p:txBody>
      </p:sp>
      <p:sp>
        <p:nvSpPr>
          <p:cNvPr id="5" name="Объект 4"/>
          <p:cNvSpPr>
            <a:spLocks noGrp="1"/>
          </p:cNvSpPr>
          <p:nvPr>
            <p:ph idx="1"/>
          </p:nvPr>
        </p:nvSpPr>
        <p:spPr>
          <a:xfrm>
            <a:off x="683568" y="908720"/>
            <a:ext cx="8460432" cy="5616624"/>
          </a:xfrm>
        </p:spPr>
        <p:txBody>
          <a:bodyPr>
            <a:normAutofit/>
          </a:bodyPr>
          <a:lstStyle/>
          <a:p>
            <a:pPr>
              <a:buNone/>
            </a:pPr>
            <a:r>
              <a:rPr lang="ru-RU" sz="2400" b="1" dirty="0"/>
              <a:t>составление картотеки речевых упражнений, интегрированных с речевыми физкультминутками, как систему развивающую речь</a:t>
            </a:r>
            <a:r>
              <a:rPr lang="ru-RU" sz="2400" dirty="0"/>
              <a:t>.</a:t>
            </a:r>
          </a:p>
          <a:p>
            <a:pPr lvl="0"/>
            <a:r>
              <a:rPr lang="ru-RU" sz="2000" dirty="0"/>
              <a:t>Осуществить решение речевых задач, через систему речевых упражнений, интегрированных  с речевыми физкультминутками.</a:t>
            </a:r>
          </a:p>
          <a:p>
            <a:pPr lvl="0"/>
            <a:r>
              <a:rPr lang="ru-RU" sz="2000" dirty="0"/>
              <a:t>Изучить литературу по развитию речи, о речевых упражнениях и речевых физкультминутках.</a:t>
            </a:r>
          </a:p>
          <a:p>
            <a:pPr lvl="0"/>
            <a:r>
              <a:rPr lang="ru-RU" sz="2000" dirty="0"/>
              <a:t>Отобрать речевые упражнения, интегрирующиеся с речевыми физкультминутками.</a:t>
            </a:r>
          </a:p>
          <a:p>
            <a:pPr lvl="0"/>
            <a:r>
              <a:rPr lang="ru-RU" sz="2000" dirty="0"/>
              <a:t>Составить картотеку интегрированных речевых упражнений с речевыми физкультминутками.</a:t>
            </a:r>
          </a:p>
          <a:p>
            <a:pPr lvl="0"/>
            <a:r>
              <a:rPr lang="ru-RU" sz="2000" dirty="0"/>
              <a:t>Изготовить карточки с интегрированными речевыми упражнениями с речевыми физкультминутками.</a:t>
            </a:r>
          </a:p>
          <a:p>
            <a:pPr lvl="0"/>
            <a:r>
              <a:rPr lang="ru-RU" sz="2000" dirty="0"/>
              <a:t>Сотрудничать с Артемом Прилепским в его проектной деятельности</a:t>
            </a:r>
          </a:p>
          <a:p>
            <a:pPr>
              <a:buNone/>
            </a:pPr>
            <a:endParaRPr lang="ru-RU" sz="2400" dirty="0"/>
          </a:p>
        </p:txBody>
      </p:sp>
    </p:spTree>
    <p:extLst>
      <p:ext uri="{BB962C8B-B14F-4D97-AF65-F5344CB8AC3E}">
        <p14:creationId xmlns:p14="http://schemas.microsoft.com/office/powerpoint/2010/main" val="216386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332656"/>
            <a:ext cx="7776864" cy="720080"/>
          </a:xfrm>
        </p:spPr>
        <p:txBody>
          <a:bodyPr>
            <a:normAutofit fontScale="90000"/>
          </a:bodyPr>
          <a:lstStyle/>
          <a:p>
            <a:r>
              <a:rPr lang="ru-RU" dirty="0">
                <a:solidFill>
                  <a:srgbClr val="00589A"/>
                </a:solidFill>
                <a:effectLst>
                  <a:outerShdw blurRad="38100" dist="38100" dir="2700000" algn="tl">
                    <a:srgbClr val="000000">
                      <a:alpha val="43137"/>
                    </a:srgbClr>
                  </a:outerShdw>
                </a:effectLst>
                <a:latin typeface="Matilda" pitchFamily="2" charset="0"/>
              </a:rPr>
              <a:t>Гипотеза</a:t>
            </a:r>
          </a:p>
        </p:txBody>
      </p:sp>
      <p:sp>
        <p:nvSpPr>
          <p:cNvPr id="5" name="Объект 4"/>
          <p:cNvSpPr>
            <a:spLocks noGrp="1"/>
          </p:cNvSpPr>
          <p:nvPr>
            <p:ph idx="1"/>
          </p:nvPr>
        </p:nvSpPr>
        <p:spPr>
          <a:xfrm>
            <a:off x="683568" y="908720"/>
            <a:ext cx="8064896" cy="5616624"/>
          </a:xfrm>
        </p:spPr>
        <p:txBody>
          <a:bodyPr/>
          <a:lstStyle/>
          <a:p>
            <a:pPr marL="0" indent="0">
              <a:buNone/>
            </a:pPr>
            <a:r>
              <a:rPr lang="ru-RU" dirty="0"/>
              <a:t>воздействие через систему речевых упражнений в интеграции с речевыми физкультминутками позволит устранить или смягчить речевые недоразвития. </a:t>
            </a:r>
          </a:p>
          <a:p>
            <a:pPr marL="0" indent="0" algn="ctr">
              <a:buNone/>
            </a:pPr>
            <a:r>
              <a:rPr lang="ru-RU" dirty="0">
                <a:solidFill>
                  <a:srgbClr val="00589A"/>
                </a:solidFill>
                <a:effectLst>
                  <a:outerShdw blurRad="38100" dist="38100" dir="2700000" algn="tl">
                    <a:srgbClr val="000000">
                      <a:alpha val="43137"/>
                    </a:srgbClr>
                  </a:outerShdw>
                </a:effectLst>
                <a:latin typeface="Matilda" pitchFamily="2" charset="0"/>
              </a:rPr>
              <a:t>Проблема</a:t>
            </a:r>
          </a:p>
          <a:p>
            <a:pPr marL="0" indent="0">
              <a:buNone/>
            </a:pPr>
            <a:r>
              <a:rPr lang="ru-RU" dirty="0"/>
              <a:t> У детей общее недоразвитие речи.</a:t>
            </a:r>
          </a:p>
          <a:p>
            <a:pPr marL="0" indent="0" algn="ctr">
              <a:buNone/>
            </a:pPr>
            <a:r>
              <a:rPr lang="ru-RU" dirty="0">
                <a:solidFill>
                  <a:srgbClr val="00589A"/>
                </a:solidFill>
                <a:effectLst>
                  <a:outerShdw blurRad="38100" dist="38100" dir="2700000" algn="tl">
                    <a:srgbClr val="000000">
                      <a:alpha val="43137"/>
                    </a:srgbClr>
                  </a:outerShdw>
                </a:effectLst>
                <a:latin typeface="Matilda" pitchFamily="2" charset="0"/>
              </a:rPr>
              <a:t>Участники проекта</a:t>
            </a:r>
          </a:p>
          <a:p>
            <a:pPr marL="0" indent="0" algn="ctr">
              <a:buNone/>
            </a:pPr>
            <a:r>
              <a:rPr lang="ru-RU" dirty="0"/>
              <a:t>Педагоги, воспитанники</a:t>
            </a:r>
          </a:p>
          <a:p>
            <a:pPr marL="0" indent="0" algn="ctr">
              <a:buNone/>
            </a:pPr>
            <a:r>
              <a:rPr lang="ru-RU" dirty="0">
                <a:solidFill>
                  <a:srgbClr val="00589A"/>
                </a:solidFill>
                <a:effectLst>
                  <a:outerShdw blurRad="38100" dist="38100" dir="2700000" algn="tl">
                    <a:srgbClr val="000000">
                      <a:alpha val="43137"/>
                    </a:srgbClr>
                  </a:outerShdw>
                </a:effectLst>
                <a:latin typeface="Matilda" pitchFamily="2" charset="0"/>
              </a:rPr>
              <a:t>Длительность </a:t>
            </a:r>
          </a:p>
          <a:p>
            <a:pPr marL="0" indent="0" algn="ctr">
              <a:buNone/>
            </a:pPr>
            <a:r>
              <a:rPr lang="ru-RU" dirty="0"/>
              <a:t>Долгосрочный: сентябрь - май</a:t>
            </a:r>
            <a:endParaRPr lang="ru-RU" dirty="0">
              <a:solidFill>
                <a:srgbClr val="00589A"/>
              </a:solidFill>
              <a:effectLst>
                <a:outerShdw blurRad="38100" dist="38100" dir="2700000" algn="tl">
                  <a:srgbClr val="000000">
                    <a:alpha val="43137"/>
                  </a:srgbClr>
                </a:outerShdw>
              </a:effectLst>
              <a:latin typeface="Matilda" pitchFamily="2" charset="0"/>
            </a:endParaRPr>
          </a:p>
          <a:p>
            <a:pPr marL="0" indent="0" algn="ctr">
              <a:buNone/>
            </a:pPr>
            <a:endParaRPr lang="ru-RU" dirty="0"/>
          </a:p>
          <a:p>
            <a:pPr marL="0" indent="0" algn="ctr">
              <a:buNone/>
            </a:pPr>
            <a:endParaRPr lang="ru-RU" dirty="0">
              <a:solidFill>
                <a:srgbClr val="00589A"/>
              </a:solidFill>
              <a:effectLst>
                <a:outerShdw blurRad="38100" dist="38100" dir="2700000" algn="tl">
                  <a:srgbClr val="000000">
                    <a:alpha val="43137"/>
                  </a:srgbClr>
                </a:outerShdw>
              </a:effectLst>
              <a:latin typeface="Matilda" pitchFamily="2" charset="0"/>
            </a:endParaRPr>
          </a:p>
          <a:p>
            <a:pPr marL="0" indent="0" algn="ctr">
              <a:buNone/>
            </a:pPr>
            <a:endParaRPr lang="ru-RU" dirty="0"/>
          </a:p>
        </p:txBody>
      </p:sp>
    </p:spTree>
    <p:extLst>
      <p:ext uri="{BB962C8B-B14F-4D97-AF65-F5344CB8AC3E}">
        <p14:creationId xmlns:p14="http://schemas.microsoft.com/office/powerpoint/2010/main" val="150312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589A"/>
                </a:solidFill>
                <a:effectLst>
                  <a:outerShdw blurRad="38100" dist="38100" dir="2700000" algn="tl">
                    <a:srgbClr val="000000">
                      <a:alpha val="43137"/>
                    </a:srgbClr>
                  </a:outerShdw>
                </a:effectLst>
                <a:latin typeface="Matilda" pitchFamily="2" charset="0"/>
              </a:rPr>
              <a:t>Ожидаемый (предполагаемый) результат. </a:t>
            </a:r>
            <a:endParaRPr lang="ru-RU" dirty="0"/>
          </a:p>
        </p:txBody>
      </p:sp>
      <p:sp>
        <p:nvSpPr>
          <p:cNvPr id="3" name="Содержимое 2"/>
          <p:cNvSpPr>
            <a:spLocks noGrp="1"/>
          </p:cNvSpPr>
          <p:nvPr>
            <p:ph idx="1"/>
          </p:nvPr>
        </p:nvSpPr>
        <p:spPr/>
        <p:txBody>
          <a:bodyPr>
            <a:normAutofit fontScale="77500" lnSpcReduction="20000"/>
          </a:bodyPr>
          <a:lstStyle/>
          <a:p>
            <a:r>
              <a:rPr lang="ru-RU" dirty="0"/>
              <a:t>Использование картотеки интегрированных речевых упражнений с речевыми физкультминутками способствовало активизации и обогащению словарного запаса, совершенствованию звуковой культуры речи. Речь детей стала более внятной и выразительной. Дети по собственной инициативе комментируют свои действия, говорят, что они делают, отмечают трудности, огорчаются неудачами, радуются достижениям. Уровень речевого развития повысился значительно, частично скорректированы, смягчены общие недоразвития речи,  Повысился уровень культуры речи.</a:t>
            </a:r>
          </a:p>
          <a:p>
            <a:r>
              <a:rPr lang="ru-RU" dirty="0"/>
              <a:t>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498178"/>
          </a:xfrm>
        </p:spPr>
        <p:txBody>
          <a:bodyPr>
            <a:normAutofit fontScale="90000"/>
          </a:bodyPr>
          <a:lstStyle/>
          <a:p>
            <a:r>
              <a:rPr lang="ru-RU" dirty="0">
                <a:solidFill>
                  <a:srgbClr val="00589A"/>
                </a:solidFill>
                <a:effectLst>
                  <a:outerShdw blurRad="38100" dist="38100" dir="2700000" algn="tl">
                    <a:srgbClr val="000000">
                      <a:alpha val="43137"/>
                    </a:srgbClr>
                  </a:outerShdw>
                </a:effectLst>
                <a:latin typeface="Matilda" pitchFamily="2" charset="0"/>
              </a:rPr>
              <a:t>Примеры интегрированных речевых упражнений с речевыми физкультминутками. </a:t>
            </a:r>
            <a:endParaRPr lang="ru-RU" dirty="0"/>
          </a:p>
        </p:txBody>
      </p:sp>
      <p:pic>
        <p:nvPicPr>
          <p:cNvPr id="1026" name="Picture 2" descr="C:\Users\user\Pictures\Фестиваль проектов\Q5sHoHQhqxA.jpg"/>
          <p:cNvPicPr>
            <a:picLocks noGrp="1" noChangeAspect="1" noChangeArrowheads="1"/>
          </p:cNvPicPr>
          <p:nvPr>
            <p:ph idx="1"/>
          </p:nvPr>
        </p:nvPicPr>
        <p:blipFill>
          <a:blip r:embed="rId2" cstate="print"/>
          <a:srcRect/>
          <a:stretch>
            <a:fillRect/>
          </a:stretch>
        </p:blipFill>
        <p:spPr bwMode="auto">
          <a:xfrm>
            <a:off x="683569" y="1988840"/>
            <a:ext cx="4032447" cy="3816424"/>
          </a:xfrm>
          <a:prstGeom prst="rect">
            <a:avLst/>
          </a:prstGeom>
          <a:noFill/>
        </p:spPr>
      </p:pic>
      <p:pic>
        <p:nvPicPr>
          <p:cNvPr id="1027" name="Picture 3" descr="C:\Users\user\Pictures\Фестиваль проектов\3-KSF-4K9RM.jpg"/>
          <p:cNvPicPr>
            <a:picLocks noChangeAspect="1" noChangeArrowheads="1"/>
          </p:cNvPicPr>
          <p:nvPr/>
        </p:nvPicPr>
        <p:blipFill>
          <a:blip r:embed="rId3" cstate="print"/>
          <a:srcRect/>
          <a:stretch>
            <a:fillRect/>
          </a:stretch>
        </p:blipFill>
        <p:spPr bwMode="auto">
          <a:xfrm>
            <a:off x="4716017" y="2492896"/>
            <a:ext cx="4427984" cy="4149080"/>
          </a:xfrm>
          <a:prstGeom prst="rect">
            <a:avLst/>
          </a:prstGeom>
          <a:noFill/>
        </p:spPr>
      </p:pic>
      <p:sp>
        <p:nvSpPr>
          <p:cNvPr id="6" name="TextBox 5"/>
          <p:cNvSpPr txBox="1"/>
          <p:nvPr/>
        </p:nvSpPr>
        <p:spPr>
          <a:xfrm>
            <a:off x="827584" y="5949280"/>
            <a:ext cx="3153688" cy="461665"/>
          </a:xfrm>
          <a:prstGeom prst="rect">
            <a:avLst/>
          </a:prstGeom>
          <a:noFill/>
        </p:spPr>
        <p:txBody>
          <a:bodyPr wrap="square" rtlCol="0">
            <a:spAutoFit/>
          </a:bodyPr>
          <a:lstStyle/>
          <a:p>
            <a:r>
              <a:rPr lang="ru-RU" sz="2400" b="1" dirty="0"/>
              <a:t>«Сдуваем пылинки»</a:t>
            </a:r>
          </a:p>
        </p:txBody>
      </p:sp>
      <p:sp>
        <p:nvSpPr>
          <p:cNvPr id="7" name="TextBox 6"/>
          <p:cNvSpPr txBox="1"/>
          <p:nvPr/>
        </p:nvSpPr>
        <p:spPr>
          <a:xfrm>
            <a:off x="5220072" y="2060848"/>
            <a:ext cx="1764073" cy="461665"/>
          </a:xfrm>
          <a:prstGeom prst="rect">
            <a:avLst/>
          </a:prstGeom>
          <a:noFill/>
        </p:spPr>
        <p:txBody>
          <a:bodyPr wrap="square" rtlCol="0">
            <a:spAutoFit/>
          </a:bodyPr>
          <a:lstStyle/>
          <a:p>
            <a:r>
              <a:rPr lang="ru-RU" sz="2400" b="1" dirty="0"/>
              <a:t>«Лошадка»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Фестиваль проектов\Itdie47SE-E.jpg"/>
          <p:cNvPicPr>
            <a:picLocks noChangeAspect="1" noChangeArrowheads="1"/>
          </p:cNvPicPr>
          <p:nvPr/>
        </p:nvPicPr>
        <p:blipFill>
          <a:blip r:embed="rId2" cstate="print"/>
          <a:srcRect/>
          <a:stretch>
            <a:fillRect/>
          </a:stretch>
        </p:blipFill>
        <p:spPr bwMode="auto">
          <a:xfrm>
            <a:off x="4499992" y="2564904"/>
            <a:ext cx="4644008" cy="4104456"/>
          </a:xfrm>
          <a:prstGeom prst="rect">
            <a:avLst/>
          </a:prstGeom>
          <a:noFill/>
        </p:spPr>
      </p:pic>
      <p:sp>
        <p:nvSpPr>
          <p:cNvPr id="3" name="TextBox 2"/>
          <p:cNvSpPr txBox="1"/>
          <p:nvPr/>
        </p:nvSpPr>
        <p:spPr>
          <a:xfrm>
            <a:off x="5148064" y="2060848"/>
            <a:ext cx="2736304" cy="461665"/>
          </a:xfrm>
          <a:prstGeom prst="rect">
            <a:avLst/>
          </a:prstGeom>
          <a:noFill/>
        </p:spPr>
        <p:txBody>
          <a:bodyPr wrap="square" rtlCol="0">
            <a:spAutoFit/>
          </a:bodyPr>
          <a:lstStyle/>
          <a:p>
            <a:r>
              <a:rPr lang="ru-RU" sz="2400" b="1" dirty="0"/>
              <a:t>«Самолет»</a:t>
            </a:r>
          </a:p>
        </p:txBody>
      </p:sp>
      <p:pic>
        <p:nvPicPr>
          <p:cNvPr id="2051" name="Picture 3" descr="C:\Users\user\Pictures\Фестиваль проектов\8D6lifDD5JI.jpg"/>
          <p:cNvPicPr>
            <a:picLocks noChangeAspect="1" noChangeArrowheads="1"/>
          </p:cNvPicPr>
          <p:nvPr/>
        </p:nvPicPr>
        <p:blipFill>
          <a:blip r:embed="rId3" cstate="print"/>
          <a:srcRect/>
          <a:stretch>
            <a:fillRect/>
          </a:stretch>
        </p:blipFill>
        <p:spPr bwMode="auto">
          <a:xfrm>
            <a:off x="395536" y="0"/>
            <a:ext cx="4320480" cy="4077072"/>
          </a:xfrm>
          <a:prstGeom prst="rect">
            <a:avLst/>
          </a:prstGeom>
          <a:noFill/>
        </p:spPr>
      </p:pic>
      <p:sp>
        <p:nvSpPr>
          <p:cNvPr id="5" name="TextBox 4"/>
          <p:cNvSpPr txBox="1"/>
          <p:nvPr/>
        </p:nvSpPr>
        <p:spPr>
          <a:xfrm>
            <a:off x="1547664" y="4077072"/>
            <a:ext cx="1584176" cy="461665"/>
          </a:xfrm>
          <a:prstGeom prst="rect">
            <a:avLst/>
          </a:prstGeom>
          <a:noFill/>
        </p:spPr>
        <p:txBody>
          <a:bodyPr wrap="square" rtlCol="0">
            <a:spAutoFit/>
          </a:bodyPr>
          <a:lstStyle/>
          <a:p>
            <a:r>
              <a:rPr lang="ru-RU" sz="2400" b="1" dirty="0"/>
              <a:t>«Свеча»</a:t>
            </a:r>
          </a:p>
        </p:txBody>
      </p:sp>
      <p:pic>
        <p:nvPicPr>
          <p:cNvPr id="2053" name="Picture 5" descr="http://i.i.ua/photo/images/pic/3/8/846483_ab9aad6e.gif"/>
          <p:cNvPicPr>
            <a:picLocks noChangeAspect="1" noChangeArrowheads="1"/>
          </p:cNvPicPr>
          <p:nvPr/>
        </p:nvPicPr>
        <p:blipFill>
          <a:blip r:embed="rId4" cstate="print"/>
          <a:srcRect/>
          <a:stretch>
            <a:fillRect/>
          </a:stretch>
        </p:blipFill>
        <p:spPr bwMode="auto">
          <a:xfrm>
            <a:off x="4572000" y="260648"/>
            <a:ext cx="4320480" cy="2016224"/>
          </a:xfrm>
          <a:prstGeom prst="rect">
            <a:avLst/>
          </a:prstGeom>
          <a:noFill/>
        </p:spPr>
      </p:pic>
      <p:pic>
        <p:nvPicPr>
          <p:cNvPr id="2054" name="Picture 6" descr="C:\Users\user\Pictures\CANDLE.gif"/>
          <p:cNvPicPr>
            <a:picLocks noChangeAspect="1" noChangeArrowheads="1" noCrop="1"/>
          </p:cNvPicPr>
          <p:nvPr/>
        </p:nvPicPr>
        <p:blipFill>
          <a:blip r:embed="rId5" cstate="print"/>
          <a:srcRect/>
          <a:stretch>
            <a:fillRect/>
          </a:stretch>
        </p:blipFill>
        <p:spPr bwMode="auto">
          <a:xfrm>
            <a:off x="1619672" y="4293096"/>
            <a:ext cx="2160240" cy="23042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user\Pictures\cow-square.gif"/>
          <p:cNvPicPr>
            <a:picLocks noChangeAspect="1" noChangeArrowheads="1" noCrop="1"/>
          </p:cNvPicPr>
          <p:nvPr/>
        </p:nvPicPr>
        <p:blipFill>
          <a:blip r:embed="rId2" cstate="print"/>
          <a:srcRect/>
          <a:stretch>
            <a:fillRect/>
          </a:stretch>
        </p:blipFill>
        <p:spPr bwMode="auto">
          <a:xfrm>
            <a:off x="611560" y="4149080"/>
            <a:ext cx="3888432" cy="2497460"/>
          </a:xfrm>
          <a:prstGeom prst="rect">
            <a:avLst/>
          </a:prstGeom>
          <a:noFill/>
        </p:spPr>
      </p:pic>
      <p:pic>
        <p:nvPicPr>
          <p:cNvPr id="3076" name="Picture 4" descr="C:\Users\user\Pictures\acoustic.gif"/>
          <p:cNvPicPr>
            <a:picLocks noChangeAspect="1" noChangeArrowheads="1" noCrop="1"/>
          </p:cNvPicPr>
          <p:nvPr/>
        </p:nvPicPr>
        <p:blipFill>
          <a:blip r:embed="rId3" cstate="print"/>
          <a:srcRect/>
          <a:stretch>
            <a:fillRect/>
          </a:stretch>
        </p:blipFill>
        <p:spPr bwMode="auto">
          <a:xfrm>
            <a:off x="4932040" y="188640"/>
            <a:ext cx="4211960" cy="2520281"/>
          </a:xfrm>
          <a:prstGeom prst="rect">
            <a:avLst/>
          </a:prstGeom>
          <a:noFill/>
        </p:spPr>
      </p:pic>
      <p:pic>
        <p:nvPicPr>
          <p:cNvPr id="3074" name="Picture 2" descr="C:\Users\user\Pictures\Фестиваль проектов\M3cL3l3IyQc.jpg"/>
          <p:cNvPicPr>
            <a:picLocks noChangeAspect="1" noChangeArrowheads="1"/>
          </p:cNvPicPr>
          <p:nvPr/>
        </p:nvPicPr>
        <p:blipFill>
          <a:blip r:embed="rId4" cstate="print"/>
          <a:srcRect/>
          <a:stretch>
            <a:fillRect/>
          </a:stretch>
        </p:blipFill>
        <p:spPr bwMode="auto">
          <a:xfrm>
            <a:off x="4499992" y="2276872"/>
            <a:ext cx="4644008" cy="4392488"/>
          </a:xfrm>
          <a:prstGeom prst="rect">
            <a:avLst/>
          </a:prstGeom>
          <a:noFill/>
        </p:spPr>
      </p:pic>
      <p:sp>
        <p:nvSpPr>
          <p:cNvPr id="3" name="TextBox 2"/>
          <p:cNvSpPr txBox="1"/>
          <p:nvPr/>
        </p:nvSpPr>
        <p:spPr>
          <a:xfrm>
            <a:off x="4788024" y="1772816"/>
            <a:ext cx="1487971" cy="461665"/>
          </a:xfrm>
          <a:prstGeom prst="rect">
            <a:avLst/>
          </a:prstGeom>
          <a:noFill/>
        </p:spPr>
        <p:txBody>
          <a:bodyPr wrap="none" rtlCol="0">
            <a:spAutoFit/>
          </a:bodyPr>
          <a:lstStyle/>
          <a:p>
            <a:r>
              <a:rPr lang="ru-RU" sz="2400" b="1" dirty="0"/>
              <a:t>«Гитара»</a:t>
            </a:r>
          </a:p>
        </p:txBody>
      </p:sp>
      <p:pic>
        <p:nvPicPr>
          <p:cNvPr id="3075" name="Picture 3" descr="C:\Users\user\Pictures\Фестиваль проектов\8QKzUbkJcH4.jpg"/>
          <p:cNvPicPr>
            <a:picLocks noChangeAspect="1" noChangeArrowheads="1"/>
          </p:cNvPicPr>
          <p:nvPr/>
        </p:nvPicPr>
        <p:blipFill>
          <a:blip r:embed="rId5" cstate="print"/>
          <a:srcRect/>
          <a:stretch>
            <a:fillRect/>
          </a:stretch>
        </p:blipFill>
        <p:spPr bwMode="auto">
          <a:xfrm>
            <a:off x="539552" y="188640"/>
            <a:ext cx="4067944" cy="4032448"/>
          </a:xfrm>
          <a:prstGeom prst="rect">
            <a:avLst/>
          </a:prstGeom>
          <a:noFill/>
        </p:spPr>
      </p:pic>
      <p:sp>
        <p:nvSpPr>
          <p:cNvPr id="5" name="TextBox 4"/>
          <p:cNvSpPr txBox="1"/>
          <p:nvPr/>
        </p:nvSpPr>
        <p:spPr>
          <a:xfrm>
            <a:off x="1331640" y="4149080"/>
            <a:ext cx="1872208" cy="461665"/>
          </a:xfrm>
          <a:prstGeom prst="rect">
            <a:avLst/>
          </a:prstGeom>
          <a:noFill/>
        </p:spPr>
        <p:txBody>
          <a:bodyPr wrap="square" rtlCol="0">
            <a:spAutoFit/>
          </a:bodyPr>
          <a:lstStyle/>
          <a:p>
            <a:r>
              <a:rPr lang="ru-RU" sz="2400" b="1" dirty="0"/>
              <a:t>«Коровка»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8144" y="1772816"/>
            <a:ext cx="2838598" cy="461665"/>
          </a:xfrm>
          <a:prstGeom prst="rect">
            <a:avLst/>
          </a:prstGeom>
          <a:noFill/>
        </p:spPr>
        <p:txBody>
          <a:bodyPr wrap="none" rtlCol="0">
            <a:spAutoFit/>
          </a:bodyPr>
          <a:lstStyle/>
          <a:p>
            <a:r>
              <a:rPr lang="ru-RU" sz="2400" b="1" dirty="0"/>
              <a:t>«Жук на ромашке»</a:t>
            </a:r>
          </a:p>
        </p:txBody>
      </p:sp>
      <p:pic>
        <p:nvPicPr>
          <p:cNvPr id="4099" name="Picture 3" descr="C:\Users\user\Pictures\Фестиваль проектов\gOOZiLlWOWk.jpg"/>
          <p:cNvPicPr>
            <a:picLocks noChangeAspect="1" noChangeArrowheads="1"/>
          </p:cNvPicPr>
          <p:nvPr/>
        </p:nvPicPr>
        <p:blipFill>
          <a:blip r:embed="rId2" cstate="print"/>
          <a:srcRect/>
          <a:stretch>
            <a:fillRect/>
          </a:stretch>
        </p:blipFill>
        <p:spPr bwMode="auto">
          <a:xfrm>
            <a:off x="539552" y="188640"/>
            <a:ext cx="4608511" cy="3888431"/>
          </a:xfrm>
          <a:prstGeom prst="rect">
            <a:avLst/>
          </a:prstGeom>
          <a:noFill/>
        </p:spPr>
      </p:pic>
      <p:sp>
        <p:nvSpPr>
          <p:cNvPr id="5" name="TextBox 4"/>
          <p:cNvSpPr txBox="1"/>
          <p:nvPr/>
        </p:nvSpPr>
        <p:spPr>
          <a:xfrm>
            <a:off x="611560" y="4077072"/>
            <a:ext cx="4143702" cy="461665"/>
          </a:xfrm>
          <a:prstGeom prst="rect">
            <a:avLst/>
          </a:prstGeom>
          <a:noFill/>
        </p:spPr>
        <p:txBody>
          <a:bodyPr wrap="square" rtlCol="0">
            <a:spAutoFit/>
          </a:bodyPr>
          <a:lstStyle/>
          <a:p>
            <a:r>
              <a:rPr lang="ru-RU" sz="2400" b="1" dirty="0"/>
              <a:t>«Посчитаем – выполняем»</a:t>
            </a:r>
          </a:p>
        </p:txBody>
      </p:sp>
      <p:pic>
        <p:nvPicPr>
          <p:cNvPr id="4100" name="Picture 4" descr="C:\Users\user\Pictures\romashka.gif"/>
          <p:cNvPicPr>
            <a:picLocks noChangeAspect="1" noChangeArrowheads="1" noCrop="1"/>
          </p:cNvPicPr>
          <p:nvPr/>
        </p:nvPicPr>
        <p:blipFill>
          <a:blip r:embed="rId3" cstate="print"/>
          <a:srcRect/>
          <a:stretch>
            <a:fillRect/>
          </a:stretch>
        </p:blipFill>
        <p:spPr bwMode="auto">
          <a:xfrm>
            <a:off x="5220072" y="188640"/>
            <a:ext cx="3888432" cy="3168352"/>
          </a:xfrm>
          <a:prstGeom prst="rect">
            <a:avLst/>
          </a:prstGeom>
          <a:noFill/>
        </p:spPr>
      </p:pic>
      <p:pic>
        <p:nvPicPr>
          <p:cNvPr id="4098" name="Picture 2" descr="C:\Users\user\Pictures\Фестиваль проектов\7HogZbbv1z0.jpg"/>
          <p:cNvPicPr>
            <a:picLocks noChangeAspect="1" noChangeArrowheads="1"/>
          </p:cNvPicPr>
          <p:nvPr/>
        </p:nvPicPr>
        <p:blipFill>
          <a:blip r:embed="rId4" cstate="print"/>
          <a:srcRect/>
          <a:stretch>
            <a:fillRect/>
          </a:stretch>
        </p:blipFill>
        <p:spPr bwMode="auto">
          <a:xfrm>
            <a:off x="4788024" y="2204864"/>
            <a:ext cx="4355975" cy="4653136"/>
          </a:xfrm>
          <a:prstGeom prst="rect">
            <a:avLst/>
          </a:prstGeom>
          <a:noFill/>
        </p:spPr>
      </p:pic>
      <p:pic>
        <p:nvPicPr>
          <p:cNvPr id="4101" name="Picture 5" descr="C:\Users\user\Pictures\13550620 (1).gif"/>
          <p:cNvPicPr>
            <a:picLocks noChangeAspect="1" noChangeArrowheads="1" noCrop="1"/>
          </p:cNvPicPr>
          <p:nvPr/>
        </p:nvPicPr>
        <p:blipFill>
          <a:blip r:embed="rId5" cstate="print"/>
          <a:srcRect/>
          <a:stretch>
            <a:fillRect/>
          </a:stretch>
        </p:blipFill>
        <p:spPr bwMode="auto">
          <a:xfrm>
            <a:off x="755576" y="4653136"/>
            <a:ext cx="3744416" cy="165618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Другая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3300"/>
      </a:hlink>
      <a:folHlink>
        <a:srgbClr val="FFC994"/>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Экран (4:3)</PresentationFormat>
  <Paragraphs>73</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Matilda</vt:lpstr>
      <vt:lpstr>Times New Roman</vt:lpstr>
      <vt:lpstr>Тема Office</vt:lpstr>
      <vt:lpstr>Презентация PowerPoint</vt:lpstr>
      <vt:lpstr>Актуальность</vt:lpstr>
      <vt:lpstr>Цель и задачи проекта</vt:lpstr>
      <vt:lpstr>Гипотеза</vt:lpstr>
      <vt:lpstr>Ожидаемый (предполагаемый) результат. </vt:lpstr>
      <vt:lpstr>Примеры интегрированных речевых упражнений с речевыми физкультминутками. </vt:lpstr>
      <vt:lpstr>Презентация PowerPoint</vt:lpstr>
      <vt:lpstr>Презентация PowerPoint</vt:lpstr>
      <vt:lpstr>Презентация PowerPoint</vt:lpstr>
      <vt:lpstr>Заключение</vt:lpstr>
      <vt:lpstr>Интернет ресурсы</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Ранько</dc:creator>
  <cp:lastModifiedBy>User</cp:lastModifiedBy>
  <cp:revision>55</cp:revision>
  <dcterms:created xsi:type="dcterms:W3CDTF">2019-08-10T19:30:32Z</dcterms:created>
  <dcterms:modified xsi:type="dcterms:W3CDTF">2021-06-02T05:24:21Z</dcterms:modified>
</cp:coreProperties>
</file>