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80" r:id="rId3"/>
  </p:sldMasterIdLst>
  <p:notesMasterIdLst>
    <p:notesMasterId r:id="rId43"/>
  </p:notesMasterIdLst>
  <p:sldIdLst>
    <p:sldId id="299" r:id="rId4"/>
    <p:sldId id="257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93" r:id="rId26"/>
    <p:sldId id="292" r:id="rId27"/>
    <p:sldId id="291" r:id="rId28"/>
    <p:sldId id="290" r:id="rId29"/>
    <p:sldId id="287" r:id="rId30"/>
    <p:sldId id="288" r:id="rId31"/>
    <p:sldId id="289" r:id="rId32"/>
    <p:sldId id="286" r:id="rId33"/>
    <p:sldId id="294" r:id="rId34"/>
    <p:sldId id="284" r:id="rId35"/>
    <p:sldId id="283" r:id="rId36"/>
    <p:sldId id="282" r:id="rId37"/>
    <p:sldId id="295" r:id="rId38"/>
    <p:sldId id="296" r:id="rId39"/>
    <p:sldId id="300" r:id="rId40"/>
    <p:sldId id="279" r:id="rId41"/>
    <p:sldId id="301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0066FF"/>
    <a:srgbClr val="1878EC"/>
    <a:srgbClr val="2F2FFF"/>
    <a:srgbClr val="0000CC"/>
    <a:srgbClr val="FFFF66"/>
    <a:srgbClr val="FFFF99"/>
    <a:srgbClr val="824A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717" autoAdjust="0"/>
  </p:normalViewPr>
  <p:slideViewPr>
    <p:cSldViewPr>
      <p:cViewPr>
        <p:scale>
          <a:sx n="94" d="100"/>
          <a:sy n="94" d="100"/>
        </p:scale>
        <p:origin x="-690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B8444-8F98-4CDC-BE60-BA2DFDA24BDA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D931B-1FAE-4EFD-BCF7-03DABAD2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06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empus Sans ITC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empus Sans ITC" pitchFamily="82" charset="0"/>
              </a:defRPr>
            </a:lvl9pPr>
          </a:lstStyle>
          <a:p>
            <a:pPr eaLnBrk="1" hangingPunct="1"/>
            <a:fld id="{D99B9C26-D921-426F-B6CA-EB93EFD7F9CB}" type="slidenum">
              <a:rPr lang="ru-RU" altLang="ru-RU" smtClean="0">
                <a:latin typeface="Arial" charset="0"/>
              </a:rPr>
              <a:pPr eaLnBrk="1" hangingPunct="1"/>
              <a:t>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C2E0-52B9-412E-A0EE-5F9925603BF2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FD54-88FC-4F2F-AEE2-91EF465B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582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A8FF-A06D-4DAD-8EBB-5F733996C690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5C57-4A10-4C23-A418-3DF2A01D3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09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682A-832C-4CB2-B3FA-E3CC07EA42E7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EF2F-2D98-41E1-ABED-05C65F439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666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80FBDB-E9A9-4AEE-A8D3-B1760B3C8442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4C05F4-F695-4639-8E77-924B6680A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5477987"/>
      </p:ext>
    </p:extLst>
  </p:cSld>
  <p:clrMapOvr>
    <a:masterClrMapping/>
  </p:clrMapOvr>
  <p:transition spd="med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029BF0-1E0A-4B16-92D7-958F81618B5E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D8F806-0DDB-4350-9B2F-341AB04A4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1052564"/>
      </p:ext>
    </p:extLst>
  </p:cSld>
  <p:clrMapOvr>
    <a:masterClrMapping/>
  </p:clrMapOvr>
  <p:transition spd="med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87054F-D40D-4CF3-BE82-10D20C8AC5CD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E97B5A-F7FE-4F2C-82C7-FE738847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2693437"/>
      </p:ext>
    </p:extLst>
  </p:cSld>
  <p:clrMapOvr>
    <a:masterClrMapping/>
  </p:clrMapOvr>
  <p:transition spd="med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26C10B-894B-4F1E-84C0-4F90710C829F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AA0A37-6AEA-49E8-A83F-00E50D0C3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047251"/>
      </p:ext>
    </p:extLst>
  </p:cSld>
  <p:clrMapOvr>
    <a:masterClrMapping/>
  </p:clrMapOvr>
  <p:transition spd="med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B685EE-5FBE-4495-A4AC-47FD3DCB1AA3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4CB2A7-BCDA-4F8D-9F7F-28D2C6FBB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569230"/>
      </p:ext>
    </p:extLst>
  </p:cSld>
  <p:clrMapOvr>
    <a:masterClrMapping/>
  </p:clrMapOvr>
  <p:transition spd="med"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E185D2-2C5F-4D91-81BB-76CA87656B0F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23BF43-D453-47D4-B3D3-D967E101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121376"/>
      </p:ext>
    </p:extLst>
  </p:cSld>
  <p:clrMapOvr>
    <a:masterClrMapping/>
  </p:clrMapOvr>
  <p:transition spd="med"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C3DEB5-64F6-4964-AEC2-A330F99060A3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FBEBB8-E38A-42CC-B410-C265C41B7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011189"/>
      </p:ext>
    </p:extLst>
  </p:cSld>
  <p:clrMapOvr>
    <a:masterClrMapping/>
  </p:clrMapOvr>
  <p:transition spd="med"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DB9422-A6C1-4549-9D8B-B839F6E148F9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297A3D-0C39-4B62-8F92-EA5A5FD1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389817"/>
      </p:ext>
    </p:extLst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90B8-F5BF-4B47-B8BC-2F8FBF0398D2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E641-BEBC-43B9-837A-0AC48182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874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2411E2-7B05-4333-B465-9F97F0B591B7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66AE9D-50E2-4D6C-927C-5288853A5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9829548"/>
      </p:ext>
    </p:extLst>
  </p:cSld>
  <p:clrMapOvr>
    <a:masterClrMapping/>
  </p:clrMapOvr>
  <p:transition spd="med"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D5E227-27C7-4E90-BDA1-ED15B4813CE1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B113E2-AF94-4455-BCA9-A2905075F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074777"/>
      </p:ext>
    </p:extLst>
  </p:cSld>
  <p:clrMapOvr>
    <a:masterClrMapping/>
  </p:clrMapOvr>
  <p:transition spd="med"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2F511-AB98-4F59-8155-FD5854AAFC43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7D74F2-422D-41BF-A053-DDC10923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2769704"/>
      </p:ext>
    </p:extLst>
  </p:cSld>
  <p:clrMapOvr>
    <a:masterClrMapping/>
  </p:clrMapOvr>
  <p:transition spd="med"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7C202-2646-4E38-A018-35DA2D259E52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9C1BB-8B8C-4902-8844-A69BFAF3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646351"/>
      </p:ext>
    </p:extLst>
  </p:cSld>
  <p:clrMapOvr>
    <a:masterClrMapping/>
  </p:clrMapOvr>
  <p:transition spd="med">
    <p:cover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7FB7-DD59-4825-9EBA-46A9174A25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FD54-88FC-4F2F-AEE2-91EF465B5D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400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CD6E-9001-4888-9789-721F42AFDA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E641-BEBC-43B9-837A-0AC481821D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926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B266-AA69-4320-BFBE-E534896EDA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F79C-BC9B-47E6-A079-8F2E39A524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190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E6599-A4C3-4812-887D-699372FE00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C2FA-EE31-4406-B575-07FA384D31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027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02DE-A09F-492A-AB7B-BD41D87A3F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EEC-6FFC-4714-B189-C1B2F6CE0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082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3183-8072-4F74-833C-211A74DE80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7475-41BF-432D-BEB6-68E70A9E6D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916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634F-0505-4FF8-9019-8E57F8A9A82B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F79C-BC9B-47E6-A079-8F2E39A52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006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86C1-38DB-40C7-A5B5-4A8E6732AE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F02E-EF0C-4485-967E-CEDD650AA2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568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F614-7F22-4951-8AE8-B7FEE0665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AC68-0447-4A50-9708-C925C37985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192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42A9-5A5D-4416-B3F2-8957FF23E0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61DC-FD10-4A37-B2C1-A6B308271D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758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F607-0A34-43E2-9AD9-93752D9CB7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5C57-4A10-4C23-A418-3DF2A01D32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024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6CBD-CDB0-426D-8151-10A15F4F95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EF2F-2D98-41E1-ABED-05C65F439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01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B7A9-8568-49A5-BD31-3D2371D89713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C2FA-EE31-4406-B575-07FA384D3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747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9BF5-48AC-46B7-AF76-8E82493A058E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EEC-6FFC-4714-B189-C1B2F6CE0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82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E400-1051-4706-9055-9B8C646EF852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7475-41BF-432D-BEB6-68E70A9E6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30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4052-33B5-4AD3-92F6-A607A31CC559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F02E-EF0C-4485-967E-CEDD650A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72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68A3-A395-44B5-9B22-EDEF6FB9907C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AC68-0447-4A50-9708-C925C379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65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F280D-88FC-476B-A053-60219DE976B5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E61DC-FD10-4A37-B2C1-A6B308271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19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C6E74-8BA6-4235-9823-CD3EEE58513C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5AA01-81A7-43A5-895C-037384CAD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4344D-10D3-4DA5-AD71-6E91211E79BF}" type="datetime1">
              <a:rPr lang="ru-RU" smtClean="0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DAA97C-C4C7-444F-866F-92B98677B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ransition spd="med">
    <p:cover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59ADC0-02AA-4A97-A074-F3C5EB737A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5AA01-81A7-43A5-895C-037384CAD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9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6.xml"/><Relationship Id="rId18" Type="http://schemas.openxmlformats.org/officeDocument/2006/relationships/slide" Target="slide38.xml"/><Relationship Id="rId3" Type="http://schemas.openxmlformats.org/officeDocument/2006/relationships/slide" Target="slide26.xml"/><Relationship Id="rId7" Type="http://schemas.openxmlformats.org/officeDocument/2006/relationships/slide" Target="slide27.xml"/><Relationship Id="rId12" Type="http://schemas.openxmlformats.org/officeDocument/2006/relationships/slide" Target="slide32.xml"/><Relationship Id="rId17" Type="http://schemas.openxmlformats.org/officeDocument/2006/relationships/slide" Target="slide37.xml"/><Relationship Id="rId2" Type="http://schemas.openxmlformats.org/officeDocument/2006/relationships/slide" Target="slide22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23.xml"/><Relationship Id="rId11" Type="http://schemas.openxmlformats.org/officeDocument/2006/relationships/slide" Target="slide28.xml"/><Relationship Id="rId5" Type="http://schemas.openxmlformats.org/officeDocument/2006/relationships/slide" Target="slide34.xml"/><Relationship Id="rId15" Type="http://schemas.openxmlformats.org/officeDocument/2006/relationships/slide" Target="slide29.xml"/><Relationship Id="rId10" Type="http://schemas.openxmlformats.org/officeDocument/2006/relationships/slide" Target="slide24.xml"/><Relationship Id="rId19" Type="http://schemas.openxmlformats.org/officeDocument/2006/relationships/slide" Target="slide4.xml"/><Relationship Id="rId4" Type="http://schemas.openxmlformats.org/officeDocument/2006/relationships/slide" Target="slide30.xml"/><Relationship Id="rId9" Type="http://schemas.openxmlformats.org/officeDocument/2006/relationships/slide" Target="slide35.xml"/><Relationship Id="rId1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1\Documents\&#1052;&#1054;_17_18\&#1092;&#1080;&#1085;-&#1075;&#1088;&#1072;&#1084;&#1086;&#1090;-&#1103;&#1088;&#1084;&#1072;&#1088;&#1082;&#1072;\film_Ostrov_Sokrovicsh_-_pro_malchika_Bobbi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gif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imatika.narod.ru/Narabotki12.htm" TargetMode="External"/><Relationship Id="rId2" Type="http://schemas.openxmlformats.org/officeDocument/2006/relationships/hyperlink" Target="https://infourok.ru/shablon-prezentaciya-dlya-sostavleniya-igri-svoya-igra-1539774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andex.ru/image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1.xml"/><Relationship Id="rId3" Type="http://schemas.openxmlformats.org/officeDocument/2006/relationships/slide" Target="slide9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своя игра заг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CC3DD-B849-47D9-8ECD-688A41E40F1F}" type="datetime1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44" y="214290"/>
            <a:ext cx="8715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FFFF00"/>
                </a:solidFill>
              </a:rPr>
              <a:t>«ФИНАНСЫ И </a:t>
            </a:r>
          </a:p>
          <a:p>
            <a:pPr algn="ctr"/>
            <a:r>
              <a:rPr lang="ru-RU" sz="4200" b="1" dirty="0" smtClean="0">
                <a:solidFill>
                  <a:srgbClr val="FFFF00"/>
                </a:solidFill>
              </a:rPr>
              <a:t>ФИНАНСОВЫЕ СИСТЕМЫ»</a:t>
            </a:r>
            <a:endParaRPr lang="ru-RU" sz="4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7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0364" y="357166"/>
            <a:ext cx="3214710" cy="46166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1579278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грош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357298"/>
            <a:ext cx="63055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8926" y="428604"/>
            <a:ext cx="2714644" cy="46166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81128"/>
            <a:ext cx="1470274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банк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068" y="1571611"/>
            <a:ext cx="7151832" cy="27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1802" y="428604"/>
            <a:ext cx="3214710" cy="46166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81128"/>
            <a:ext cx="3060838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инфляция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357298"/>
            <a:ext cx="73421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81128"/>
            <a:ext cx="3003771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бухгалтер</a:t>
            </a:r>
            <a:endParaRPr lang="ru-RU" sz="4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 фирме прибыль он считает,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Всем зарплату начисляет.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81128"/>
            <a:ext cx="2161169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банкир</a:t>
            </a:r>
            <a:endParaRPr lang="ru-RU" sz="4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Он финансовый факир,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   В банк к себе вас ждёт ... 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10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81128"/>
            <a:ext cx="2207656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маклер</a:t>
            </a:r>
            <a:endParaRPr lang="ru-RU" sz="4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12968" cy="292387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Много знает он о сделках,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Крупных денежных и мелких,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Ведь всегда меж двух сторон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Их посредник в деле он.  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 баллов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81128"/>
            <a:ext cx="4248472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ростовщик</a:t>
            </a:r>
            <a:endParaRPr lang="ru-RU" sz="4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5770"/>
            <a:ext cx="8784976" cy="292387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Если банк попросим мы,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Денег нам он даст взаймы.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Ну а в древности, веками,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Кто ссужал людей деньгами? </a:t>
            </a:r>
            <a:r>
              <a:rPr lang="ru-RU" sz="4000" b="1" i="1" dirty="0" smtClean="0"/>
              <a:t> </a:t>
            </a:r>
            <a:endParaRPr lang="ru-RU" sz="4000" dirty="0" smtClean="0"/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20 баллов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Учреждение, торгующее деньгами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81128"/>
            <a:ext cx="2392224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банк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88640"/>
            <a:ext cx="8712968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Продукт труда, предназначенный для обмена или продажи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581128"/>
            <a:ext cx="2249348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товар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4581128"/>
            <a:ext cx="4248472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аванс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353943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Денежная сумма, выдаваемая в счет предстоящих платежей за материальные ценности, выполненные работы и оказанные услуги.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5915025" cy="865188"/>
          </a:xfrm>
          <a:solidFill>
            <a:srgbClr val="0066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Правила игры: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989138"/>
            <a:ext cx="7067550" cy="3916362"/>
          </a:xfrm>
          <a:solidFill>
            <a:srgbClr val="0066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Участники делятся на три команды.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Побеждает та, которая набирает наибольшее количество очков.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Игра состоит из трех раундов: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           1 раунд,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           2 раунд,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          «Финальный раунд».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908720"/>
            <a:ext cx="2973635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+mn-lt"/>
              </a:rPr>
              <a:t>Кот в мешке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908720"/>
            <a:ext cx="5544614" cy="83099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+mn-lt"/>
              </a:rPr>
              <a:t>Правила: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+mn-lt"/>
              </a:rPr>
              <a:t>   </a:t>
            </a:r>
            <a:r>
              <a:rPr lang="ru-RU" sz="1600" b="1" dirty="0" smtClean="0">
                <a:solidFill>
                  <a:srgbClr val="FFFF00"/>
                </a:solidFill>
              </a:rPr>
              <a:t>О</a:t>
            </a:r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тдать 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этот вопрос любой команде соперников.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+mn-lt"/>
              </a:rPr>
              <a:t>    Отдав вопрос, вы можете  выбрать новый.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450" y="119251"/>
            <a:ext cx="88600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+mn-lt"/>
              </a:rPr>
              <a:t>Данный </a:t>
            </a:r>
            <a:r>
              <a:rPr lang="ru-RU" sz="2400" b="1" i="1" u="sng" dirty="0">
                <a:solidFill>
                  <a:srgbClr val="FF0000"/>
                </a:solidFill>
                <a:latin typeface="+mn-lt"/>
              </a:rPr>
              <a:t>вопрос не соответствует выбранной теме!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1944687" cy="3146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845" y="3645024"/>
            <a:ext cx="1968559" cy="95410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Смотреть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вопрос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276872"/>
            <a:ext cx="6345832" cy="144655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“Экономическая” порода собак – это….. Какая?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509120"/>
            <a:ext cx="4329608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такса</a:t>
            </a:r>
            <a:endParaRPr lang="ru-RU" sz="4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360040"/>
          </a:xfrm>
        </p:spPr>
        <p:txBody>
          <a:bodyPr/>
          <a:lstStyle/>
          <a:p>
            <a:r>
              <a:rPr lang="ru-RU" smtClean="0"/>
              <a:t>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3575466"/>
              </p:ext>
            </p:extLst>
          </p:nvPr>
        </p:nvGraphicFramePr>
        <p:xfrm>
          <a:off x="424136" y="18864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</a:rPr>
                        <a:t>«сказочное золото»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</a:rPr>
                        <a:t>«деньги любят счёт»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aseline="0" dirty="0" smtClean="0">
                          <a:solidFill>
                            <a:srgbClr val="FFFF00"/>
                          </a:solidFill>
                        </a:rPr>
                        <a:t>«история в купюрах»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</a:rPr>
                        <a:t>«лучшие вложения»</a:t>
                      </a:r>
                      <a:endParaRPr lang="ru-RU" sz="28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6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7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8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9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0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1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2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3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4" action="ppaction://hlinksldjump"/>
                        </a:rPr>
                        <a:t>25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5" action="ppaction://hlinksldjump"/>
                        </a:rPr>
                        <a:t>25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6" action="ppaction://hlinksldjump"/>
                        </a:rPr>
                        <a:t>25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7" action="ppaction://hlinksldjump"/>
                        </a:rPr>
                        <a:t>25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1960" y="5733256"/>
            <a:ext cx="47934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hlinkClick r:id="rId18" action="ppaction://hlinksldjump"/>
              </a:rPr>
              <a:t>ФИНАЛЬНЫЙ РАУНД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733256"/>
            <a:ext cx="20379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hlinkClick r:id="rId19" action="ppaction://hlinksldjump"/>
              </a:rPr>
              <a:t>1 РАУНД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39834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Кто из сказочных персонажей периодически нёс золотые яйца?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81128"/>
            <a:ext cx="4248472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Курочка Ряба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8623892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Молодой длинноносый специалист по выращиванию деревьев с золотыми плодами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81128"/>
            <a:ext cx="2856423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Буратино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642918"/>
            <a:ext cx="8784976" cy="107721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У кого был золотой петушок?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20 баллов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81128"/>
            <a:ext cx="4606802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dirty="0" smtClean="0"/>
              <a:t> </a:t>
            </a:r>
            <a:r>
              <a:rPr lang="ru-RU" sz="4400" b="1" dirty="0" smtClean="0">
                <a:solidFill>
                  <a:srgbClr val="FFFF00"/>
                </a:solidFill>
              </a:rPr>
              <a:t>у царя </a:t>
            </a:r>
            <a:r>
              <a:rPr lang="ru-RU" sz="4400" b="1" dirty="0" err="1" smtClean="0">
                <a:solidFill>
                  <a:srgbClr val="FFFF00"/>
                </a:solidFill>
              </a:rPr>
              <a:t>Дадона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Что попросила привезти отца старшая дочка в сказке Аксакова «Аленький цветочек»?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81128"/>
            <a:ext cx="4322915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Золотой венец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81128"/>
            <a:ext cx="6300058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1:1000 старых рублей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 России в 1998 г. проводилась деноминация рубля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в соотношении…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292387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Один человек купил трёх коз и заплатил за них 1000 рублей. Спрашивается, по чему каждая коза пошла?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581128"/>
            <a:ext cx="2754408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по земле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МУЗЫКАЛЬНАЯ ПАУЗА</a:t>
            </a:r>
          </a:p>
          <a:p>
            <a:pPr algn="ctr"/>
            <a:r>
              <a:rPr lang="ru-RU" sz="4000" b="1" dirty="0" smtClean="0"/>
              <a:t>мультипликационный фильм </a:t>
            </a:r>
            <a:r>
              <a:rPr lang="ru-RU" sz="4000" b="1" dirty="0" smtClean="0"/>
              <a:t>«Остров</a:t>
            </a:r>
            <a:r>
              <a:rPr lang="ru-RU" sz="4000" dirty="0" smtClean="0"/>
              <a:t> </a:t>
            </a:r>
            <a:r>
              <a:rPr lang="ru-RU" sz="4000" b="1" dirty="0" smtClean="0"/>
              <a:t>Сокровищ»,</a:t>
            </a:r>
          </a:p>
          <a:p>
            <a:pPr algn="ctr"/>
            <a:r>
              <a:rPr lang="ru-RU" sz="4000" dirty="0" smtClean="0"/>
              <a:t> </a:t>
            </a:r>
            <a:r>
              <a:rPr lang="ru-RU" sz="4000" b="1" dirty="0" smtClean="0"/>
              <a:t>песня</a:t>
            </a:r>
            <a:r>
              <a:rPr lang="ru-RU" sz="4000" dirty="0" smtClean="0"/>
              <a:t> </a:t>
            </a:r>
            <a:r>
              <a:rPr lang="ru-RU" sz="4000" b="1" dirty="0" smtClean="0"/>
              <a:t>про</a:t>
            </a:r>
            <a:r>
              <a:rPr lang="ru-RU" sz="4000" dirty="0" smtClean="0"/>
              <a:t> </a:t>
            </a:r>
            <a:r>
              <a:rPr lang="ru-RU" sz="4000" b="1" dirty="0" smtClean="0"/>
              <a:t>мальчика</a:t>
            </a:r>
            <a:r>
              <a:rPr lang="ru-RU" sz="4000" dirty="0" smtClean="0"/>
              <a:t> </a:t>
            </a:r>
            <a:r>
              <a:rPr lang="ru-RU" sz="4000" b="1" dirty="0" smtClean="0"/>
              <a:t>Бобби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6" name="Picture 2" descr="C:\Users\Владелец\Desktop\конкурс шаблон презентации\8053168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2714620"/>
            <a:ext cx="3384375" cy="3888432"/>
          </a:xfrm>
          <a:prstGeom prst="rect">
            <a:avLst/>
          </a:prstGeom>
          <a:noFill/>
        </p:spPr>
      </p:pic>
      <p:pic>
        <p:nvPicPr>
          <p:cNvPr id="6" name="film_Ostrov_Sokrovicsh_-_pro_malchika_Bobb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86248" y="35004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88640"/>
            <a:ext cx="8715436" cy="36163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i="1" dirty="0" smtClean="0">
                <a:solidFill>
                  <a:schemeClr val="tx1"/>
                </a:solidFill>
              </a:rPr>
              <a:t>Ничего не пишите и не используйте калькулятор.</a:t>
            </a:r>
          </a:p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Вам подарили 1000 руб. Нашли 40 руб., папа был щедр и дал ещё тысячу, сдача с обеда 30. Ещё 1000 получил за олимпиаду. Со школы пошёл пешком 20 руб. Продал домашние задания за 1000. И плюс 10 было в левом кармане. Что получилось?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4581128"/>
            <a:ext cx="3820984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4100 рублей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115888"/>
            <a:ext cx="5473700" cy="779462"/>
          </a:xfrm>
          <a:solidFill>
            <a:srgbClr val="0066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Правила игры: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543550"/>
          </a:xfrm>
          <a:solidFill>
            <a:srgbClr val="0066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Командам предлагается 4 темы, включающие в себя по 4 вопроса.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Вопросы оценены баллами от 5 до 25, в зависимости от сложности.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Команда начинающая игру определяется по жребию.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Члены команды выбирают тему, затем вопрос.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Вопрос появляется на экране и зачитывается вслух ведущим, и   команда которая первым нажмет на кнопку со звуковым сигналом  имеет право на ответ.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Если выпадает музыкальная пауза, то команда повторяет свой выбор.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Если ответ правильный, то команда получает очки соответственно номиналу вопроса.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Если ответ неправильный, то очки вычитаются из суммы, набранной командой.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88640"/>
            <a:ext cx="8821644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Какой город изображён на российской купюре?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000636"/>
            <a:ext cx="4874027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Санкт-Петербург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44" name="Picture 4" descr="http://fotohomka.ru/images/Nov/21/3c59b468a0de9888821e4e55d9e825bf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143116"/>
            <a:ext cx="5914900" cy="2558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36985" y="5903396"/>
            <a:ext cx="507015" cy="704572"/>
          </a:xfrm>
        </p:spPr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450" y="119251"/>
            <a:ext cx="88600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+mn-lt"/>
              </a:rPr>
              <a:t>Данный </a:t>
            </a:r>
            <a:r>
              <a:rPr lang="ru-RU" sz="2400" b="1" i="1" u="sng" dirty="0">
                <a:solidFill>
                  <a:srgbClr val="FF0000"/>
                </a:solidFill>
                <a:latin typeface="+mn-lt"/>
              </a:rPr>
              <a:t>вопрос не соответствует выбранной теме!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836712"/>
            <a:ext cx="5400598" cy="83099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+mn-lt"/>
              </a:rPr>
              <a:t>Правила: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Отдать 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этот вопрос любой команде соперников.</a:t>
            </a:r>
          </a:p>
          <a:p>
            <a:pPr algn="ctr"/>
            <a:r>
              <a:rPr lang="ru-RU" sz="1600" b="1" dirty="0">
                <a:solidFill>
                  <a:srgbClr val="FFFF00"/>
                </a:solidFill>
                <a:latin typeface="+mn-lt"/>
              </a:rPr>
              <a:t>   </a:t>
            </a:r>
            <a:r>
              <a:rPr lang="ru-RU" sz="1600" b="1" dirty="0" smtClean="0">
                <a:solidFill>
                  <a:srgbClr val="FFFF00"/>
                </a:solidFill>
                <a:latin typeface="+mn-lt"/>
              </a:rPr>
              <a:t>Отдав </a:t>
            </a:r>
            <a:r>
              <a:rPr lang="ru-RU" sz="1600" b="1" dirty="0">
                <a:solidFill>
                  <a:srgbClr val="FFFF00"/>
                </a:solidFill>
                <a:latin typeface="+mn-lt"/>
              </a:rPr>
              <a:t>вопрос, вы можете  выбрать новый.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7845" y="3645024"/>
            <a:ext cx="1968559" cy="95410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Смотреть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вопрос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2143116"/>
            <a:ext cx="6345832" cy="144655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Какая геометрическая фигура поможет создать чудо?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4437112"/>
            <a:ext cx="4257600" cy="144655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Финансовая пирамида</a:t>
            </a:r>
            <a:endParaRPr lang="ru-RU" sz="4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1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" name="Рисунок 19" descr="ко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285860"/>
            <a:ext cx="1462574" cy="22617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7504" y="836712"/>
            <a:ext cx="2973635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  <a:latin typeface="+mn-lt"/>
              </a:rPr>
              <a:t>Кот в мешке</a:t>
            </a:r>
          </a:p>
        </p:txBody>
      </p:sp>
    </p:spTree>
    <p:extLst>
      <p:ext uri="{BB962C8B-B14F-4D97-AF65-F5344CB8AC3E}">
        <p14:creationId xmlns="" xmlns:p14="http://schemas.microsoft.com/office/powerpoint/2010/main" val="3940264924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261610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FFFF00"/>
                </a:solidFill>
              </a:rPr>
              <a:t>На лицевой стороне банкноты номиналом 2000 рублей изображен мост на острове Русский, </a:t>
            </a:r>
          </a:p>
          <a:p>
            <a:pPr algn="ctr"/>
            <a:r>
              <a:rPr lang="ru-RU" sz="3500" b="1" dirty="0" smtClean="0">
                <a:solidFill>
                  <a:srgbClr val="FFFF00"/>
                </a:solidFill>
              </a:rPr>
              <a:t>а на оборотной —...?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143248"/>
            <a:ext cx="7000924" cy="2246769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FFFF00"/>
                </a:solidFill>
              </a:rPr>
              <a:t>космодром </a:t>
            </a:r>
          </a:p>
          <a:p>
            <a:r>
              <a:rPr lang="ru-RU" sz="3500" b="1" dirty="0" smtClean="0">
                <a:solidFill>
                  <a:srgbClr val="FFFF00"/>
                </a:solidFill>
              </a:rPr>
              <a:t>«Восточный»</a:t>
            </a:r>
          </a:p>
          <a:p>
            <a:r>
              <a:rPr lang="ru-RU" sz="3500" b="1" dirty="0" smtClean="0">
                <a:solidFill>
                  <a:srgbClr val="FFFF00"/>
                </a:solidFill>
              </a:rPr>
              <a:t> в Амурской</a:t>
            </a:r>
          </a:p>
          <a:p>
            <a:r>
              <a:rPr lang="ru-RU" sz="3500" b="1" dirty="0" smtClean="0">
                <a:solidFill>
                  <a:srgbClr val="FFFF00"/>
                </a:solidFill>
              </a:rPr>
              <a:t> области</a:t>
            </a:r>
            <a:endParaRPr lang="ru-RU" sz="35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2" descr="https://proficomment.ru/wp-content/uploads/2017/10/2000-ruble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429000"/>
            <a:ext cx="3730832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292387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  фрагменту изображения назовите памятник изображённый на купюре достоинством в 500 рублей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643314"/>
            <a:ext cx="3857652" cy="2015936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FFFF00"/>
                </a:solidFill>
              </a:rPr>
              <a:t>Памятник Петру </a:t>
            </a:r>
            <a:r>
              <a:rPr lang="en-US" sz="2500" b="1" dirty="0" smtClean="0">
                <a:solidFill>
                  <a:srgbClr val="FFFF00"/>
                </a:solidFill>
              </a:rPr>
              <a:t>I</a:t>
            </a:r>
            <a:r>
              <a:rPr lang="ru-RU" sz="2500" b="1" dirty="0" smtClean="0">
                <a:solidFill>
                  <a:srgbClr val="FFFF00"/>
                </a:solidFill>
              </a:rPr>
              <a:t> на фоне парусника и здания Морского речного вокзала в Архангельске</a:t>
            </a:r>
          </a:p>
        </p:txBody>
      </p:sp>
      <p:pic>
        <p:nvPicPr>
          <p:cNvPr id="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4637" y="3429000"/>
            <a:ext cx="224383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4154984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Какой продукт любимый многими детьми придумал Джордж Карм, о котором говорят: «Это умение продать одну картофелину по цене килограмма»? 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581128"/>
            <a:ext cx="6412909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картофельные чипсы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4154984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Как называется ценная бумага, купивший её становится одним из хозяев, собственников этой компании и приобретает право на получение части дохода от ее деятельности.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581128"/>
            <a:ext cx="1802096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акция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8106346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Сказка о неудачном вложении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+mn-lt"/>
              </a:rPr>
              <a:t>в строительство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581128"/>
            <a:ext cx="6915098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Сказка «Три поросёнка»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825827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Продолжите известную русскую пословицу: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«Хороший товар сам себя ...».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581128"/>
            <a:ext cx="2132892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хвалит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6825827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4427815" cy="107721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Финальный раунд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+mn-lt"/>
              </a:rPr>
              <a:t>(делаем ставки)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188640"/>
            <a:ext cx="2282997" cy="830997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+mn-lt"/>
              </a:rPr>
              <a:t>Играть</a:t>
            </a:r>
            <a:endParaRPr lang="ru-RU" sz="4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8759551" cy="193899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Какие слова можно прочитать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на эмблеме (логотипе) 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Сберегательного Банка РФ?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81128"/>
            <a:ext cx="5936818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Основан в 1841 году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377429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BEBB8-E38A-42CC-B410-C265C41B7EAC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14290"/>
            <a:ext cx="4071965" cy="55399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FF00"/>
                </a:solidFill>
              </a:rPr>
              <a:t>Интернет ресурсы</a:t>
            </a:r>
            <a:endParaRPr lang="ru-RU" sz="3000" b="1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759551" cy="296087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 smtClean="0">
                <a:solidFill>
                  <a:srgbClr val="FFFF00"/>
                </a:solidFill>
                <a:hlinkClick r:id="rId2"/>
              </a:rPr>
              <a:t>https://infourok.ru/shablon-prezentaciya-dlya-sostavleniya-igri-svoya-igra-1539774.html</a:t>
            </a:r>
            <a:r>
              <a:rPr lang="ru-RU" sz="1400" dirty="0" smtClean="0">
                <a:solidFill>
                  <a:srgbClr val="FFFF00"/>
                </a:solidFill>
              </a:rPr>
              <a:t>шаблон «Своя игра» </a:t>
            </a:r>
            <a:r>
              <a:rPr lang="en-US" sz="1400" dirty="0" smtClean="0">
                <a:solidFill>
                  <a:srgbClr val="FFFF00"/>
                </a:solidFill>
                <a:hlinkClick r:id="rId3"/>
              </a:rPr>
              <a:t>http://www.zanimatika.narod.ru/Narabotki12.htm</a:t>
            </a:r>
            <a:r>
              <a:rPr lang="ru-RU" sz="1400" dirty="0" smtClean="0">
                <a:solidFill>
                  <a:srgbClr val="FFFF00"/>
                </a:solidFill>
              </a:rPr>
              <a:t>  загадки</a:t>
            </a:r>
          </a:p>
          <a:p>
            <a:pPr algn="just">
              <a:lnSpc>
                <a:spcPct val="200000"/>
              </a:lnSpc>
            </a:pP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hlinkClick r:id="rId4"/>
              </a:rPr>
              <a:t>https://yandex.ru/images/</a:t>
            </a:r>
            <a:r>
              <a:rPr lang="ru-RU" sz="1400" dirty="0" smtClean="0">
                <a:solidFill>
                  <a:srgbClr val="FFFF00"/>
                </a:solidFill>
              </a:rPr>
              <a:t>  изображения памятников, купюр</a:t>
            </a:r>
          </a:p>
          <a:p>
            <a:pPr algn="just">
              <a:lnSpc>
                <a:spcPct val="200000"/>
              </a:lnSpc>
            </a:pPr>
            <a:r>
              <a:rPr lang="en-US" sz="1400" dirty="0" smtClean="0">
                <a:solidFill>
                  <a:srgbClr val="FFFF00"/>
                </a:solidFill>
                <a:hlinkClick r:id="rId3"/>
              </a:rPr>
              <a:t>http://zanimatika.narod.ru/Narabotki12.htm</a:t>
            </a:r>
            <a:r>
              <a:rPr lang="ru-RU" sz="1400" dirty="0" smtClean="0">
                <a:solidFill>
                  <a:srgbClr val="FFFF00"/>
                </a:solidFill>
                <a:hlinkClick r:id="rId3"/>
              </a:rPr>
              <a:t> </a:t>
            </a:r>
            <a:r>
              <a:rPr lang="ru-RU" sz="1400" dirty="0" smtClean="0">
                <a:solidFill>
                  <a:srgbClr val="FFFF00"/>
                </a:solidFill>
              </a:rPr>
              <a:t>денежная  викторина</a:t>
            </a:r>
          </a:p>
          <a:p>
            <a:pPr algn="just">
              <a:lnSpc>
                <a:spcPct val="200000"/>
              </a:lnSpc>
            </a:pPr>
            <a:r>
              <a:rPr lang="en-US" sz="1400" dirty="0" smtClean="0">
                <a:solidFill>
                  <a:srgbClr val="FFFF00"/>
                </a:solidFill>
                <a:hlinkClick r:id="rId3"/>
              </a:rPr>
              <a:t>https://infourok.ru/sbornik-igr-i-zadaniy-po-ekonomike-1331821.html</a:t>
            </a:r>
            <a:r>
              <a:rPr lang="ru-RU" sz="1400" dirty="0" smtClean="0">
                <a:solidFill>
                  <a:srgbClr val="FFFF00"/>
                </a:solidFill>
                <a:hlinkClick r:id="rId3"/>
              </a:rPr>
              <a:t>  </a:t>
            </a:r>
            <a:r>
              <a:rPr lang="ru-RU" sz="1400" dirty="0" smtClean="0">
                <a:solidFill>
                  <a:srgbClr val="FFFF00"/>
                </a:solidFill>
              </a:rPr>
              <a:t>сборник игр, заданий</a:t>
            </a:r>
          </a:p>
          <a:p>
            <a:pPr algn="just">
              <a:lnSpc>
                <a:spcPct val="200000"/>
              </a:lnSpc>
            </a:pPr>
            <a:r>
              <a:rPr lang="en-US" sz="1400" dirty="0" smtClean="0">
                <a:solidFill>
                  <a:srgbClr val="FFFF00"/>
                </a:solidFill>
                <a:hlinkClick r:id="rId3"/>
              </a:rPr>
              <a:t>http://mmmf.msu.ru/archive/20102011/z5/6.html</a:t>
            </a:r>
            <a:r>
              <a:rPr lang="ru-RU" sz="1400" dirty="0" smtClean="0">
                <a:solidFill>
                  <a:srgbClr val="FFFF00"/>
                </a:solidFill>
                <a:hlinkClick r:id="rId3"/>
              </a:rPr>
              <a:t> </a:t>
            </a:r>
            <a:r>
              <a:rPr lang="ru-RU" sz="1400" dirty="0" smtClean="0">
                <a:solidFill>
                  <a:srgbClr val="FFFF00"/>
                </a:solidFill>
              </a:rPr>
              <a:t> логические задачи </a:t>
            </a:r>
          </a:p>
          <a:p>
            <a:pPr algn="just">
              <a:lnSpc>
                <a:spcPct val="150000"/>
              </a:lnSpc>
            </a:pPr>
            <a:endParaRPr lang="ru-RU" sz="1400" dirty="0" smtClean="0">
              <a:solidFill>
                <a:srgbClr val="FFFF00"/>
              </a:solidFill>
              <a:hlinkClick r:id="rId3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603448"/>
            <a:ext cx="8229600" cy="36004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921131"/>
              </p:ext>
            </p:extLst>
          </p:nvPr>
        </p:nvGraphicFramePr>
        <p:xfrm>
          <a:off x="424136" y="18864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</a:rPr>
                        <a:t>наши деньги</a:t>
                      </a: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</a:rPr>
                        <a:t>банковский</a:t>
                      </a:r>
                    </a:p>
                    <a:p>
                      <a:pPr algn="ctr"/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</a:rPr>
                        <a:t>ребус</a:t>
                      </a:r>
                    </a:p>
                    <a:p>
                      <a:pPr algn="ctr"/>
                      <a:endParaRPr lang="ru-RU" sz="1000" baseline="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профессия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</a:rPr>
                        <a:t>термины</a:t>
                      </a:r>
                    </a:p>
                    <a:p>
                      <a:pPr algn="ctr"/>
                      <a:endParaRPr lang="ru-RU" sz="1000" baseline="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5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6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7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8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9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0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1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2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3" action="ppaction://hlinksldjump"/>
                        </a:rPr>
                        <a:t>15</a:t>
                      </a:r>
                      <a:endParaRPr lang="ru-RU" sz="6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4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5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6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17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7904" y="5828905"/>
            <a:ext cx="203793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dirty="0" smtClean="0">
                <a:hlinkClick r:id="rId18" action="ppaction://hlinksldjump"/>
              </a:rPr>
              <a:t>2 РАУНД</a:t>
            </a:r>
            <a:endParaRPr 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AE641-BEBC-43B9-837A-0AC481821D6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8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Средство выражения стоимости товарных ресурсов, участвующих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в хозяйственной жизни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81128"/>
            <a:ext cx="2125903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деньги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021288"/>
            <a:ext cx="1574800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ОТВЕТ</a:t>
            </a:r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077218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Оборотная сторона монеты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10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81128"/>
            <a:ext cx="2155334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реверс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16150431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15641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Официальная денежная единица Российской Федерации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15 баллов 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1875193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рубль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169277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Когда в России впервые появились бумажные банкноты?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20 баллов 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81128"/>
            <a:ext cx="7322454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в 1</a:t>
            </a:r>
            <a:r>
              <a:rPr lang="en-US" sz="4400" b="1" dirty="0" smtClean="0">
                <a:solidFill>
                  <a:srgbClr val="FFFF00"/>
                </a:solidFill>
              </a:rPr>
              <a:t>76</a:t>
            </a:r>
            <a:r>
              <a:rPr lang="ru-RU" sz="4400" b="1" dirty="0" smtClean="0">
                <a:solidFill>
                  <a:srgbClr val="FFFF00"/>
                </a:solidFill>
              </a:rPr>
              <a:t>9 г., при Екатерине </a:t>
            </a:r>
            <a:r>
              <a:rPr lang="en-US" sz="4400" b="1" dirty="0" smtClean="0">
                <a:solidFill>
                  <a:srgbClr val="FFFF00"/>
                </a:solidFill>
              </a:rPr>
              <a:t>II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7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6050" y="428604"/>
            <a:ext cx="2643206" cy="461665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5 баллов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81128"/>
            <a:ext cx="2176750" cy="76944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монета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8873" y="5661248"/>
            <a:ext cx="1517893" cy="78390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71546"/>
            <a:ext cx="8001110" cy="266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43173366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Снежная зима, викторина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BBE0E3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66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E2A7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D47D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нежная зима, викторина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Снежная зима, викторина</Template>
  <TotalTime>1291</TotalTime>
  <Words>752</Words>
  <Application>Microsoft Office PowerPoint</Application>
  <PresentationFormat>Экран (4:3)</PresentationFormat>
  <Paragraphs>220</Paragraphs>
  <Slides>39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Снежная зима, викторина</vt:lpstr>
      <vt:lpstr>12</vt:lpstr>
      <vt:lpstr>1_Снежная зима, викторина</vt:lpstr>
      <vt:lpstr>Слайд 1</vt:lpstr>
      <vt:lpstr>Правила игры:</vt:lpstr>
      <vt:lpstr>Правила игры: </vt:lpstr>
      <vt:lpstr>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Снежная зима</dc:title>
  <dc:creator>Канаев Семен</dc:creator>
  <cp:lastModifiedBy>1</cp:lastModifiedBy>
  <cp:revision>224</cp:revision>
  <dcterms:created xsi:type="dcterms:W3CDTF">2016-01-30T15:54:37Z</dcterms:created>
  <dcterms:modified xsi:type="dcterms:W3CDTF">2018-01-31T23:50:30Z</dcterms:modified>
</cp:coreProperties>
</file>