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3"/>
  </p:notes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B36ED-1CB4-424C-9F21-F87F0E22CBA4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47298-9EE4-4027-BA0A-FF8D240CA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91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47298-9EE4-4027-BA0A-FF8D240CAD0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57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9398-C1A8-4C68-AB47-B13FF601179F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7329-7AE6-46AB-85C9-157BAA72B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94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9398-C1A8-4C68-AB47-B13FF601179F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7329-7AE6-46AB-85C9-157BAA72B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6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9398-C1A8-4C68-AB47-B13FF601179F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7329-7AE6-46AB-85C9-157BAA72B4C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757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9398-C1A8-4C68-AB47-B13FF601179F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7329-7AE6-46AB-85C9-157BAA72B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152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9398-C1A8-4C68-AB47-B13FF601179F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7329-7AE6-46AB-85C9-157BAA72B4C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109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9398-C1A8-4C68-AB47-B13FF601179F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7329-7AE6-46AB-85C9-157BAA72B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553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9398-C1A8-4C68-AB47-B13FF601179F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7329-7AE6-46AB-85C9-157BAA72B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792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9398-C1A8-4C68-AB47-B13FF601179F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7329-7AE6-46AB-85C9-157BAA72B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02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9398-C1A8-4C68-AB47-B13FF601179F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7329-7AE6-46AB-85C9-157BAA72B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89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9398-C1A8-4C68-AB47-B13FF601179F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7329-7AE6-46AB-85C9-157BAA72B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38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9398-C1A8-4C68-AB47-B13FF601179F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7329-7AE6-46AB-85C9-157BAA72B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67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9398-C1A8-4C68-AB47-B13FF601179F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7329-7AE6-46AB-85C9-157BAA72B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6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9398-C1A8-4C68-AB47-B13FF601179F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7329-7AE6-46AB-85C9-157BAA72B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66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9398-C1A8-4C68-AB47-B13FF601179F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7329-7AE6-46AB-85C9-157BAA72B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13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9398-C1A8-4C68-AB47-B13FF601179F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7329-7AE6-46AB-85C9-157BAA72B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6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7329-7AE6-46AB-85C9-157BAA72B4C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9398-C1A8-4C68-AB47-B13FF601179F}" type="datetimeFigureOut">
              <a:rPr lang="ru-RU" smtClean="0"/>
              <a:t>10.04.2023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E9398-C1A8-4C68-AB47-B13FF601179F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D47329-7AE6-46AB-85C9-157BAA72B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6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75" y="200025"/>
            <a:ext cx="7988128" cy="1914525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структуре  программы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86588" y="5300663"/>
            <a:ext cx="4657725" cy="1371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Соколова Т.В.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.Рыбинск 2023 год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3" y="2157414"/>
            <a:ext cx="4722725" cy="40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4301"/>
            <a:ext cx="8596668" cy="8001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Адресат программы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14401"/>
            <a:ext cx="8596668" cy="4057649"/>
          </a:xfrm>
        </p:spPr>
        <p:txBody>
          <a:bodyPr/>
          <a:lstStyle/>
          <a:p>
            <a:r>
              <a:rPr lang="ru-RU" sz="3600" dirty="0"/>
              <a:t>	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возраст учащихся.</a:t>
            </a:r>
          </a:p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Кратко описать возрастные особенности данной возрастной группы.</a:t>
            </a:r>
          </a:p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Описать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медико-психолого-педагогические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характеристики.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538" y="4161453"/>
            <a:ext cx="3589779" cy="269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7176"/>
            <a:ext cx="8596668" cy="842962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00139"/>
            <a:ext cx="9395354" cy="3929061"/>
          </a:xfrm>
        </p:spPr>
        <p:txBody>
          <a:bodyPr/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Цель должна быть конкретна.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Результаты её достижимы и измеримы.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формулируется через существительные: помощь, развитие, приобщение, воспитание, обучение, формирование,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обеспечение, поддержка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расширение, углубление, знакомство, предоставление возможности и т.д.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895" y="3962400"/>
            <a:ext cx="3692232" cy="27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4300"/>
            <a:ext cx="8596668" cy="8429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57288"/>
            <a:ext cx="9109604" cy="50840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должны соответствовать цели.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делятся на: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	обучающие;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	развивающие;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	воспитательные.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задача для обучающихся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формулируются через глагол: способствовать, развивать, приобщать, воспитывать, обучить, сформировать, обеспечить, поддержать, расширить, углубить, познакомить, предоставить возможность и т.д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152" y="1600201"/>
            <a:ext cx="2952450" cy="196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7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4300"/>
            <a:ext cx="8596668" cy="8572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71550"/>
            <a:ext cx="8596668" cy="5629275"/>
          </a:xfrm>
        </p:spPr>
        <p:txBody>
          <a:bodyPr>
            <a:normAutofit/>
          </a:bodyPr>
          <a:lstStyle/>
          <a:p>
            <a:r>
              <a:rPr lang="ru-RU" sz="2800" dirty="0"/>
              <a:t>	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набора детей в коллектив.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Условия формирования групп.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Дополнительные условия (если есть).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Кадровое обеспечение.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Материально-техническое обеспечение.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Особенности организации образовательного процесса: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рганизации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формы занятий, педагогические технологии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0014"/>
            <a:ext cx="8596668" cy="14859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(прогнозируемые, ожидаемые) результаты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388" y="1585915"/>
            <a:ext cx="6757987" cy="4455448"/>
          </a:xfrm>
        </p:spPr>
        <p:txBody>
          <a:bodyPr/>
          <a:lstStyle/>
          <a:p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Предметные</a:t>
            </a:r>
          </a:p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Личностные</a:t>
            </a:r>
          </a:p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Компетентностные</a:t>
            </a:r>
          </a:p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 т.п.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2390774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42875"/>
            <a:ext cx="8596668" cy="140017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программы: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Учебно-тематический план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3252921"/>
            <a:ext cx="7372350" cy="36050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	год обучения 144 часа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Название темы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- количество часов. Краткое описание.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– количество часов. Краткое описание.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Название темы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- количество часов. Краткое описание.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– количество часов. Краткое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описание.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нижней части таблицы суммируется количество часов в столбцах «Всего».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838" y="2633663"/>
            <a:ext cx="2305050" cy="2305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44" y="1347655"/>
            <a:ext cx="7020905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7164"/>
            <a:ext cx="8596668" cy="81438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контроля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971550"/>
            <a:ext cx="9081029" cy="5772150"/>
          </a:xfrm>
        </p:spPr>
        <p:txBody>
          <a:bodyPr>
            <a:normAutofit/>
          </a:bodyPr>
          <a:lstStyle/>
          <a:p>
            <a:r>
              <a:rPr lang="ru-RU" sz="2800" dirty="0"/>
              <a:t>	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Входной контроль - проводится при наборе или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начальном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этапе формирования коллектива – изучение отношения ребенка к выбранной деятельности,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способности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достижения в этой области,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качества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Текущий контроль -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года, возможен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занятии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Промежуточный контроль – проводится по окончании изучения темы, в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 полугодия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года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Итоговый контроль - проводится в конце обучения по программе – проверка освоения программы, учет изменений качеств личности каждого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8601"/>
            <a:ext cx="8596668" cy="130016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Оценочные материалы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43001"/>
            <a:ext cx="8596668" cy="4898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перечень диагностических методик для определения достижения обучающимися планируемых результатов - по годам освоения (стартовых, промежуточных и итоговых).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распространенная оценочная система связана с уровнями освоения содержания программы: 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высоким; 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средним; 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низким.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199" y="3970110"/>
            <a:ext cx="2319337" cy="288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9550"/>
            <a:ext cx="8596668" cy="97631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00125"/>
            <a:ext cx="8596668" cy="345757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 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разделе указываются: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методическими видами продукции (разработка игр, бесед, походов, экскурсий, конкурсов, конференций и т.д.);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и лекционный материалы, методики по исследовательской работе, тематика опытнической или исследовательской работы и т.д.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4316235"/>
            <a:ext cx="8266641" cy="218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7286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325" y="728664"/>
            <a:ext cx="9386888" cy="60150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Оформляется в алфавитном порядке в соответствии с правилами библиографической картотеки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ПРИМЕР:</a:t>
            </a:r>
          </a:p>
          <a:p>
            <a:pPr>
              <a:buFont typeface="+mj-lt"/>
              <a:buAutoNum type="arabicPeriod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Буйлова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Л.Н. Концепция развития дополнительного образования детей: от замысла до реализации. Методическое пособие / Л.Н.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Буйлова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Н.В.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Кленова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- М.: Педагогическое общество России, 2016. - 192 с.</a:t>
            </a:r>
          </a:p>
          <a:p>
            <a:pPr>
              <a:buFont typeface="+mj-lt"/>
              <a:buAutoNum type="arabicPeriod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Буйлова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Л.Н. Технология разработки и экспертизы дополнительных общеобразовательных программ и рабочих программ курсов внеурочной деятельности: методическое пособие / Л.Н.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Буйлова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- М.: ГАОУ ВО МИОО, 2015. - 155 с.</a:t>
            </a: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Нормативно-методические материалы образовательной организации дополнительного образования / С.А. Фадеева, Е.В.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Боровская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- Н. Новгород, 2014. - 79 с.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Электронные ресурсы: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Дирина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А.И. Право военнослужащих Российской Федерации на свободу ассоциаций//Военное право: сетевой журн. 2007.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URL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http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://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www/voennoepravo.ru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/2149 (дата обращения:19.09.2007)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8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1450"/>
            <a:ext cx="8596668" cy="78581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программы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71562"/>
            <a:ext cx="8596668" cy="578643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Учебно-тематический план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контроля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099" y="1871663"/>
            <a:ext cx="3835267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4300"/>
            <a:ext cx="8596668" cy="8572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925" y="971551"/>
            <a:ext cx="9072563" cy="4669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Конспекты занятий, таблицы, графики, дидактические игры, наглядные пособия, презентации и т.д.</a:t>
            </a:r>
          </a:p>
          <a:p>
            <a:pPr marL="0" indent="0">
              <a:buNone/>
            </a:pP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ПРИЛОЖЕНИЕ 1, 2 и так далее пишется в правом верхнем углу страницы, не нумеруется.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863" y="3586163"/>
            <a:ext cx="3500437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6672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112" y="1322831"/>
            <a:ext cx="5429249" cy="542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9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201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названию программы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71613"/>
            <a:ext cx="8596668" cy="4569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программы-это её лицо, визитная карточка. Оно должно быть коротким, ёмким (не более 7 слов), отражать содержание всей программы, привлекательным.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5" y="3756487"/>
            <a:ext cx="381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8601"/>
            <a:ext cx="8596668" cy="98583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оформлению программы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888" y="1028701"/>
            <a:ext cx="9031114" cy="5586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прежде всего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выполняющий различные функции, то и оформляться он должен соответственно требованиям ГОСТов.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страницах обязательно соблюдать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поля.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Левое -3 см., правое -1 см., верхнее и нижнее – 2 см.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Шрифт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14, через 1,5 интервала.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Нумерация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страниц текста начинается со 2, 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цифра ставится в середине верхнего поля вверху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считается принятой к работе, утвержденной с момента её подписи директором, подтвержденной печатью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962" y="2339620"/>
            <a:ext cx="2362200" cy="240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2875"/>
            <a:ext cx="8596668" cy="9572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9225" y="900113"/>
            <a:ext cx="4672012" cy="495551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олное название образовательного учреждения(по центру)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де, когда и кем утверждена программа (у правого поля)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азвание программы (по центру)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озраст детей (у правого поля)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 реализации (у правого поля)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 автора (у правого поля)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города (внизу)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разработки (внизу)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828546"/>
              </p:ext>
            </p:extLst>
          </p:nvPr>
        </p:nvGraphicFramePr>
        <p:xfrm>
          <a:off x="1014413" y="1026806"/>
          <a:ext cx="3769474" cy="5559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Документ" r:id="rId3" imgW="5939845" imgH="8761505" progId="Word.Document.12">
                  <p:embed/>
                </p:oleObj>
              </mc:Choice>
              <mc:Fallback>
                <p:oleObj name="Документ" r:id="rId3" imgW="5939845" imgH="87615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4413" y="1026806"/>
                        <a:ext cx="3769474" cy="5559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01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71613"/>
            <a:ext cx="8596668" cy="45697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Оформляется в соответствии с проставленными страницами программы.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286" y="2166937"/>
            <a:ext cx="4248151" cy="424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4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8614"/>
            <a:ext cx="8596668" cy="95726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00138"/>
            <a:ext cx="8596668" cy="5643561"/>
          </a:xfrm>
        </p:spPr>
        <p:txBody>
          <a:bodyPr>
            <a:normAutofit/>
          </a:bodyPr>
          <a:lstStyle/>
          <a:p>
            <a:r>
              <a:rPr lang="ru-RU" dirty="0"/>
              <a:t>	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программы;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программы;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отличительные особенности;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адресат программы;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объем программы;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форматы;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срок освоение программы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цель и задачи программы;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реализации;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планируемые результаты.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599" y="1890712"/>
            <a:ext cx="38385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6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100012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программы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638" y="1071563"/>
            <a:ext cx="9029700" cy="5286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базироваться на: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анализе социальных проблем;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материалах научных исследований;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опыта;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анализе детского или родительского спроса;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современных требованиях модернизации системы образования;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потенциале образовательного учреждения;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социальном заказе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кратко обосновать сущность сложившейся ситуации, выходы на социальную действительность и потребности ребёнка.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524" y="959645"/>
            <a:ext cx="2863510" cy="222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4313"/>
            <a:ext cx="8596668" cy="155733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особенности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42962"/>
            <a:ext cx="9138179" cy="60150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особенности программы указываются, если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конкретная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чем-то отличается от уже существующих (следует описать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предшествующих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аналогичных программ и отличие данной программы от программ других авторов, чей опыт использован и обобщён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и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 преподавания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 программах по данному виду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применялись ранее или использовались в другом качестве;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нововведения в формах диагностики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подведения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 реализации программы и т.д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314</TotalTime>
  <Words>596</Words>
  <Application>Microsoft Office PowerPoint</Application>
  <PresentationFormat>Широкоэкранный</PresentationFormat>
  <Paragraphs>132</Paragraphs>
  <Slides>21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 3</vt:lpstr>
      <vt:lpstr>Грань</vt:lpstr>
      <vt:lpstr>Документ Microsoft Word</vt:lpstr>
      <vt:lpstr>Требования к структуре  программы</vt:lpstr>
      <vt:lpstr>Структура программы</vt:lpstr>
      <vt:lpstr>Требования к названию программы</vt:lpstr>
      <vt:lpstr>Требования к оформлению программы</vt:lpstr>
      <vt:lpstr>Титульный лист</vt:lpstr>
      <vt:lpstr>Оглавление</vt:lpstr>
      <vt:lpstr>Пояснительная записка</vt:lpstr>
      <vt:lpstr>Актуальность программы</vt:lpstr>
      <vt:lpstr>Отличительные особенности</vt:lpstr>
      <vt:lpstr>Адресат программы</vt:lpstr>
      <vt:lpstr>Цель программы</vt:lpstr>
      <vt:lpstr>Задачи программы</vt:lpstr>
      <vt:lpstr>Условия реализации</vt:lpstr>
      <vt:lpstr>Планируемые (прогнозируемые, ожидаемые) результаты</vt:lpstr>
      <vt:lpstr>Содержание программы: Учебно-тематический план</vt:lpstr>
      <vt:lpstr>Формы контроля</vt:lpstr>
      <vt:lpstr>Оценочные материалы</vt:lpstr>
      <vt:lpstr>Методическое обеспечение</vt:lpstr>
      <vt:lpstr>Список литературы</vt:lpstr>
      <vt:lpstr>Приложения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структуре дополнительной программы</dc:title>
  <dc:creator>User</dc:creator>
  <cp:lastModifiedBy>User</cp:lastModifiedBy>
  <cp:revision>28</cp:revision>
  <dcterms:created xsi:type="dcterms:W3CDTF">2023-03-29T08:40:30Z</dcterms:created>
  <dcterms:modified xsi:type="dcterms:W3CDTF">2023-04-10T09:57:41Z</dcterms:modified>
</cp:coreProperties>
</file>