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0" r:id="rId3"/>
    <p:sldId id="318" r:id="rId4"/>
    <p:sldId id="323" r:id="rId5"/>
    <p:sldId id="319" r:id="rId6"/>
    <p:sldId id="309" r:id="rId7"/>
    <p:sldId id="302" r:id="rId8"/>
    <p:sldId id="313" r:id="rId9"/>
    <p:sldId id="304" r:id="rId10"/>
    <p:sldId id="305" r:id="rId11"/>
    <p:sldId id="307" r:id="rId12"/>
    <p:sldId id="308" r:id="rId13"/>
    <p:sldId id="277" r:id="rId14"/>
    <p:sldId id="289" r:id="rId15"/>
    <p:sldId id="299" r:id="rId16"/>
    <p:sldId id="290" r:id="rId17"/>
    <p:sldId id="320" r:id="rId18"/>
    <p:sldId id="322" r:id="rId19"/>
    <p:sldId id="291" r:id="rId20"/>
    <p:sldId id="292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F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8" d="100"/>
          <a:sy n="78" d="100"/>
        </p:scale>
        <p:origin x="293" y="3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B72E-7FB9-4BD5-BBDA-9E9B2E8F600F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E719-D47F-4A5A-9945-D1041B359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337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B72E-7FB9-4BD5-BBDA-9E9B2E8F600F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E719-D47F-4A5A-9945-D1041B359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281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B72E-7FB9-4BD5-BBDA-9E9B2E8F600F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E719-D47F-4A5A-9945-D1041B359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512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B72E-7FB9-4BD5-BBDA-9E9B2E8F600F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E719-D47F-4A5A-9945-D1041B359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759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B72E-7FB9-4BD5-BBDA-9E9B2E8F600F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E719-D47F-4A5A-9945-D1041B359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460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B72E-7FB9-4BD5-BBDA-9E9B2E8F600F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E719-D47F-4A5A-9945-D1041B359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665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B72E-7FB9-4BD5-BBDA-9E9B2E8F600F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E719-D47F-4A5A-9945-D1041B359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857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B72E-7FB9-4BD5-BBDA-9E9B2E8F600F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E719-D47F-4A5A-9945-D1041B359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894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B72E-7FB9-4BD5-BBDA-9E9B2E8F600F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E719-D47F-4A5A-9945-D1041B359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776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B72E-7FB9-4BD5-BBDA-9E9B2E8F600F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E719-D47F-4A5A-9945-D1041B359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438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B72E-7FB9-4BD5-BBDA-9E9B2E8F600F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E719-D47F-4A5A-9945-D1041B359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264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2B72E-7FB9-4BD5-BBDA-9E9B2E8F600F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3E719-D47F-4A5A-9945-D1041B359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69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961031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rot="21032296">
            <a:off x="3290170" y="3413430"/>
            <a:ext cx="7328079" cy="6899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Государственное Учреждение Ярославской Области</a:t>
            </a:r>
            <a:br>
              <a:rPr lang="ru-RU" sz="2000" b="1" dirty="0" smtClean="0"/>
            </a:br>
            <a:r>
              <a:rPr lang="ru-RU" sz="2000" b="1" dirty="0" smtClean="0"/>
              <a:t> «Рыбинский детский   дом»     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3600" b="1" dirty="0">
                <a:solidFill>
                  <a:srgbClr val="C00000"/>
                </a:solidFill>
              </a:rPr>
              <a:t/>
            </a: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Социально-педагогический проект</a:t>
            </a:r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    </a:t>
            </a:r>
            <a:r>
              <a:rPr lang="ru-RU" sz="6000" b="1" dirty="0" smtClean="0">
                <a:solidFill>
                  <a:srgbClr val="C00000"/>
                </a:solidFill>
              </a:rPr>
              <a:t>«Домашняя кухня»</a:t>
            </a:r>
            <a:br>
              <a:rPr lang="ru-RU" sz="6000" b="1" dirty="0" smtClean="0">
                <a:solidFill>
                  <a:srgbClr val="C00000"/>
                </a:solidFill>
              </a:rPr>
            </a:br>
            <a:r>
              <a:rPr lang="ru-RU" sz="1800" b="1" dirty="0" smtClean="0"/>
              <a:t>долгосрочный</a:t>
            </a:r>
            <a:r>
              <a:rPr lang="ru-RU" sz="1800" b="1" dirty="0" smtClean="0">
                <a:solidFill>
                  <a:srgbClr val="C00000"/>
                </a:solidFill>
              </a:rPr>
              <a:t/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endParaRPr lang="ru-RU" sz="2000" b="1" dirty="0"/>
          </a:p>
        </p:txBody>
      </p:sp>
      <p:sp>
        <p:nvSpPr>
          <p:cNvPr id="2" name="Прямоугольник 1"/>
          <p:cNvSpPr/>
          <p:nvPr/>
        </p:nvSpPr>
        <p:spPr>
          <a:xfrm rot="10203312" flipV="1">
            <a:off x="7684837" y="4318447"/>
            <a:ext cx="28402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+mj-lt"/>
              </a:rPr>
              <a:t>Автор: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 smtClean="0">
                <a:latin typeface="+mj-lt"/>
              </a:rPr>
              <a:t>Колкунович</a:t>
            </a:r>
            <a:r>
              <a:rPr lang="ru-RU" b="1" dirty="0" smtClean="0">
                <a:latin typeface="+mj-lt"/>
              </a:rPr>
              <a:t> </a:t>
            </a:r>
            <a:r>
              <a:rPr lang="ru-RU" b="1" dirty="0">
                <a:latin typeface="+mj-lt"/>
              </a:rPr>
              <a:t>В.С</a:t>
            </a:r>
            <a:r>
              <a:rPr lang="ru-RU" b="1" dirty="0" smtClean="0">
                <a:latin typeface="+mj-lt"/>
              </a:rPr>
              <a:t>.,</a:t>
            </a:r>
          </a:p>
          <a:p>
            <a:r>
              <a:rPr lang="ru-RU" b="1" dirty="0" smtClean="0">
                <a:latin typeface="+mj-lt"/>
              </a:rPr>
              <a:t>воспитатель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07711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1054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436" y="365126"/>
            <a:ext cx="6192982" cy="77094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Модуль 5 </a:t>
            </a:r>
            <a:r>
              <a:rPr lang="ru-RU" sz="3600" b="1" dirty="0">
                <a:solidFill>
                  <a:srgbClr val="C00000"/>
                </a:solidFill>
              </a:rPr>
              <a:t>Мясо и </a:t>
            </a:r>
            <a:r>
              <a:rPr lang="ru-RU" sz="3600" b="1" dirty="0" smtClean="0">
                <a:solidFill>
                  <a:srgbClr val="C00000"/>
                </a:solidFill>
              </a:rPr>
              <a:t>субпродукты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253" y="2050473"/>
            <a:ext cx="3948545" cy="47105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1050" y="2272145"/>
            <a:ext cx="3361459" cy="44888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8980" y="2535382"/>
            <a:ext cx="3782290" cy="42256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7854" y="219733"/>
            <a:ext cx="2136787" cy="2450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732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6473" y="365126"/>
            <a:ext cx="11222182" cy="67396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Модуль 6  Выпечка и блины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5484" y="1704609"/>
            <a:ext cx="3350443" cy="44609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5452" y="1677683"/>
            <a:ext cx="4527023" cy="44878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039" y="1741663"/>
            <a:ext cx="3317920" cy="44238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412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416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641" y="218942"/>
            <a:ext cx="8486083" cy="43520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Модуль 6. Мастер-класс   «Песочное печенье»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5715" y="1795972"/>
            <a:ext cx="2688650" cy="39556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637" y="837670"/>
            <a:ext cx="2477908" cy="26071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8564" y="1680112"/>
            <a:ext cx="3198938" cy="41080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637" y="3643794"/>
            <a:ext cx="2510879" cy="29409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214" y="837671"/>
            <a:ext cx="2150772" cy="26071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214" y="3702067"/>
            <a:ext cx="2200587" cy="29341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3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9" y="0"/>
            <a:ext cx="12192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42860" y="180109"/>
            <a:ext cx="6738275" cy="1725972"/>
          </a:xfrm>
        </p:spPr>
        <p:txBody>
          <a:bodyPr anchor="b"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rgbClr val="C00000"/>
                </a:solidFill>
                <a:latin typeface="+mn-lt"/>
              </a:rPr>
              <a:t>В рамках проекта Домашняя кухня» проведено </a:t>
            </a:r>
            <a:r>
              <a:rPr lang="ru-RU" sz="3600" b="1" dirty="0">
                <a:solidFill>
                  <a:srgbClr val="C00000"/>
                </a:solidFill>
                <a:latin typeface="+mn-lt"/>
              </a:rPr>
              <a:t>открытое </a:t>
            </a:r>
            <a:r>
              <a:rPr lang="ru-RU" sz="3600" b="1" dirty="0" smtClean="0">
                <a:solidFill>
                  <a:srgbClr val="C00000"/>
                </a:solidFill>
                <a:latin typeface="+mn-lt"/>
              </a:rPr>
              <a:t>занятие </a:t>
            </a:r>
            <a:br>
              <a:rPr lang="ru-RU" sz="36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3600" b="1" dirty="0" smtClean="0">
                <a:solidFill>
                  <a:srgbClr val="C00000"/>
                </a:solidFill>
                <a:latin typeface="+mn-lt"/>
              </a:rPr>
              <a:t>на </a:t>
            </a:r>
            <a:r>
              <a:rPr lang="ru-RU" sz="3600" b="1" dirty="0">
                <a:solidFill>
                  <a:srgbClr val="C00000"/>
                </a:solidFill>
                <a:latin typeface="+mn-lt"/>
              </a:rPr>
              <a:t>тему «Радуга на шпажках»</a:t>
            </a:r>
            <a:r>
              <a:rPr lang="ru-RU" sz="3600" b="1" dirty="0" smtClean="0">
                <a:solidFill>
                  <a:srgbClr val="C00000"/>
                </a:solidFill>
                <a:latin typeface="+mn-lt"/>
              </a:rPr>
              <a:t> </a:t>
            </a:r>
            <a:endParaRPr lang="ru-RU" sz="36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5182" y="3345114"/>
            <a:ext cx="4731311" cy="3156672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402" y="2262295"/>
            <a:ext cx="6354273" cy="423949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5078" y="180109"/>
            <a:ext cx="4721416" cy="29889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3329" cy="685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076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3236" y="263237"/>
            <a:ext cx="6483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В рамках проекта </a:t>
            </a:r>
            <a:r>
              <a:rPr lang="ru-RU" sz="3200" b="1" dirty="0" smtClean="0">
                <a:solidFill>
                  <a:srgbClr val="C00000"/>
                </a:solidFill>
              </a:rPr>
              <a:t>дети приняли участие во всероссийском конкурсе «Вкусные традиции»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317" y="2096134"/>
            <a:ext cx="6018336" cy="45137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327557"/>
            <a:ext cx="3343564" cy="25076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5236" y="2448010"/>
            <a:ext cx="3417455" cy="25630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4475018"/>
            <a:ext cx="3177309" cy="23829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2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91341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22218" y="374073"/>
            <a:ext cx="98782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В рамках проекта дети приняли </a:t>
            </a:r>
            <a:r>
              <a:rPr lang="ru-RU" sz="3200" b="1" dirty="0" smtClean="0">
                <a:solidFill>
                  <a:srgbClr val="C00000"/>
                </a:solidFill>
              </a:rPr>
              <a:t>во Всероссийской акции «Вам любимые», </a:t>
            </a:r>
            <a:r>
              <a:rPr lang="ru-RU" sz="3200" b="1" dirty="0" err="1" smtClean="0">
                <a:solidFill>
                  <a:srgbClr val="C00000"/>
                </a:solidFill>
              </a:rPr>
              <a:t>челлендж</a:t>
            </a:r>
            <a:r>
              <a:rPr lang="ru-RU" sz="3200" b="1" dirty="0" smtClean="0">
                <a:solidFill>
                  <a:srgbClr val="C00000"/>
                </a:solidFill>
              </a:rPr>
              <a:t> «Бабушкин пирог»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054" y="2096133"/>
            <a:ext cx="3671454" cy="45956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3797" y="2123842"/>
            <a:ext cx="4012622" cy="45401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290521" cy="691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90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482330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В рамках проекта ребята с удовольствием участвуют в подготовке праздничного угощения ко дню рождения </a:t>
            </a:r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734" y="2046425"/>
            <a:ext cx="3458441" cy="46650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7909" y="2055813"/>
            <a:ext cx="3498797" cy="46650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1877" y="2055813"/>
            <a:ext cx="3206840" cy="46556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30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52786" cy="7794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В рамках проекта  ребята учились красить яйца к Пасхе</a:t>
            </a:r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8366" y="1504651"/>
            <a:ext cx="6395361" cy="5003361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439" y="1494575"/>
            <a:ext cx="3760078" cy="501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85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988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+mn-lt"/>
              </a:rPr>
              <a:t>Проект «Гречневая каша- богатырская пища»</a:t>
            </a:r>
            <a:endParaRPr lang="ru-RU" sz="36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843" y="1554779"/>
            <a:ext cx="4163700" cy="4747408"/>
          </a:xfrm>
        </p:spPr>
      </p:pic>
      <p:sp>
        <p:nvSpPr>
          <p:cNvPr id="9" name="Прямоугольник 8"/>
          <p:cNvSpPr/>
          <p:nvPr/>
        </p:nvSpPr>
        <p:spPr>
          <a:xfrm>
            <a:off x="4842455" y="1690689"/>
            <a:ext cx="6671257" cy="3747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Гипотеза: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мои друзья узнают о полезных свойствах гречневой каши и способах ее приготовления, то каша станет самым популярным продуктом среди спортсменов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Выяснить полезные свойства гречневой каши и узнать способы приготовления ее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 </a:t>
            </a:r>
            <a:endParaRPr lang="ru-RU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 Изучить литературу  о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полезных      свойствах гречи.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 Узнать о способах приготовления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гречи.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 Доказать важность употребления  гречневой каши.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 Разработать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буклет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моих друзей о способах приготовления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гречневой каши.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273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+mn-lt"/>
              </a:rPr>
              <a:t> Конкурс «Кулинарный поединок»</a:t>
            </a:r>
            <a:endParaRPr lang="ru-RU" sz="36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538"/>
          <a:stretch/>
        </p:blipFill>
        <p:spPr>
          <a:xfrm>
            <a:off x="316797" y="1982770"/>
            <a:ext cx="5151549" cy="444523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3407" y="3429000"/>
            <a:ext cx="2732030" cy="30366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2234" y="2101490"/>
            <a:ext cx="3076441" cy="43265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5143" y="1558344"/>
            <a:ext cx="2681918" cy="187065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092486" y="1210614"/>
            <a:ext cx="2806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Победитель конкурса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07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0800000" flipV="1">
            <a:off x="5181600" y="2412022"/>
            <a:ext cx="644595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endParaRPr lang="ru-RU" sz="3200" b="1" dirty="0" smtClean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Можно ли через приобретение навыков кулинарии подготовить ребенка к социализации в обществе.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545" y="2412022"/>
            <a:ext cx="3380510" cy="42104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00545" y="304800"/>
            <a:ext cx="10792690" cy="214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 проекта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«Домашняя кухня» в том, что обучение ребят направлено на их самоопределение, а может и профессиональную подготовку, являющихся важными этапами на пути социализации личности.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885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78795" y="708338"/>
            <a:ext cx="10534918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Считаю, что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проекта «Формирование знаний и умений, способствующих социальной адаптации детей, подготовке их к самостоятельной жизни через изучение основ кулинарии и вовлечение в кулинарный процесс» достигнута.</a:t>
            </a:r>
            <a:endParaRPr lang="ru-RU" sz="14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174" y="1992182"/>
            <a:ext cx="3433829" cy="45784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1003" y="1983346"/>
            <a:ext cx="3443488" cy="46130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4491" y="1983346"/>
            <a:ext cx="2745886" cy="460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9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90833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58983" y="429491"/>
            <a:ext cx="10945090" cy="132343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</a:t>
            </a:r>
            <a:r>
              <a:rPr lang="ru-RU" sz="3200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знаний и умений, способствующих социальной адаптации детей, подготовке их к самостоятельной жизни через изучение основ кулинарии и вовлечение в кулинарный процесс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78038" y="1691376"/>
            <a:ext cx="70796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90109" y="2070536"/>
            <a:ext cx="8035635" cy="423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Проанализировать уровень знаний и умений воспитанников в области кулинарии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Подготовить тематический план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Познакомить ребят с историей кулинарии, особенностями домашней кухни с точки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рения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рационального питания и способов обработки продуктов.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Ознакомить с санитарно-гигиеническими правилами и нормами, техникой безопасности при выполнении кулинарных работ.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Подготовить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изучить рецепты и технологию приготовления основных блюд из доступных продуктов.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Приготовить блюда, провести дегустацию и анализ.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Приобщить к самостоятельным видам хозяйственно-бытовой деятельности на кухне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  Провести конкурс «Кулинарный поединок»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891" y="2264272"/>
            <a:ext cx="3264164" cy="43522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281477" cy="690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456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9341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327463" cy="693419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685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+mn-lt"/>
              </a:rPr>
              <a:t>Этапы проекта</a:t>
            </a:r>
            <a:endParaRPr lang="ru-RU" sz="4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838200" y="1300766"/>
            <a:ext cx="5198538" cy="487619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 этап. Подготовительный.</a:t>
            </a:r>
          </a:p>
          <a:p>
            <a:pPr marL="0" indent="0">
              <a:buNone/>
            </a:pPr>
            <a:r>
              <a:rPr lang="ru-RU" dirty="0" smtClean="0"/>
              <a:t>2 этап. Основной.</a:t>
            </a:r>
          </a:p>
          <a:p>
            <a:pPr marL="0" indent="0">
              <a:buNone/>
            </a:pPr>
            <a:r>
              <a:rPr lang="ru-RU" dirty="0" smtClean="0"/>
              <a:t>3 этап. Заключительный.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"/>
          <a:stretch/>
        </p:blipFill>
        <p:spPr>
          <a:xfrm>
            <a:off x="412125" y="3760630"/>
            <a:ext cx="4597758" cy="2480287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9661" y="627306"/>
            <a:ext cx="4852536" cy="567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38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79727" cy="77946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Модуль 1 Вводное занятие, техника безопасности,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                    санитария и гигиена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344" y="-69273"/>
            <a:ext cx="12192000" cy="6927273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199" y="1493948"/>
            <a:ext cx="4712595" cy="5022761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8224" y="1493947"/>
            <a:ext cx="4404576" cy="502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41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346" y="365125"/>
            <a:ext cx="11388436" cy="96491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Модуль 2 Напитки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7485" y="1911927"/>
            <a:ext cx="4214515" cy="47105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1182" y="1911927"/>
            <a:ext cx="3246292" cy="47105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810" y="1911927"/>
            <a:ext cx="3186246" cy="47301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42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99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45127" y="365125"/>
            <a:ext cx="9961418" cy="646257"/>
          </a:xfrm>
        </p:spPr>
        <p:txBody>
          <a:bodyPr anchor="t"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Модуль 3 Холодные закуски: салаты, винегреты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7647" y="1690689"/>
            <a:ext cx="3974522" cy="4918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2169" y="1039308"/>
            <a:ext cx="3352799" cy="48174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816" y="1205779"/>
            <a:ext cx="3688773" cy="491836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77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05"/>
            <a:ext cx="12192000" cy="695602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18996" y="180109"/>
            <a:ext cx="4645689" cy="162562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Модуль 3 Бутерброды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5529" y="2140031"/>
            <a:ext cx="3626888" cy="4559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7945" y="2140030"/>
            <a:ext cx="3383510" cy="4559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885" y="2140031"/>
            <a:ext cx="3408116" cy="4559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663" y="296208"/>
            <a:ext cx="819389" cy="15095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2052" y="302230"/>
            <a:ext cx="1559584" cy="15387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7809" y="296208"/>
            <a:ext cx="819389" cy="15095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7198" y="348860"/>
            <a:ext cx="1991902" cy="14455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371956" cy="695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3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852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036" y="85852"/>
            <a:ext cx="7258698" cy="967094"/>
          </a:xfrm>
        </p:spPr>
        <p:txBody>
          <a:bodyPr anchor="b"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Модуль 4 Обработка сырых овощей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3494" y="1742770"/>
            <a:ext cx="3763240" cy="46718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742770"/>
            <a:ext cx="3481603" cy="4671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9808" y="224487"/>
            <a:ext cx="3175719" cy="16569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1272" y="1779922"/>
            <a:ext cx="3214255" cy="46347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344626" cy="694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0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406</Words>
  <Application>Microsoft Office PowerPoint</Application>
  <PresentationFormat>Произвольный</PresentationFormat>
  <Paragraphs>46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Государственное Учреждение Ярославской Области  «Рыбинский детский   дом»        Социально-педагогический проект     «Домашняя кухня» долгосрочный  </vt:lpstr>
      <vt:lpstr>Презентация PowerPoint</vt:lpstr>
      <vt:lpstr>Презентация PowerPoint</vt:lpstr>
      <vt:lpstr>Этапы проекта</vt:lpstr>
      <vt:lpstr>Модуль 1 Вводное занятие, техника безопасности,                      санитария и гигиена</vt:lpstr>
      <vt:lpstr>Модуль 2 Напитки</vt:lpstr>
      <vt:lpstr>Модуль 3 Холодные закуски: салаты, винегреты</vt:lpstr>
      <vt:lpstr>Модуль 3 Бутерброды</vt:lpstr>
      <vt:lpstr>Модуль 4 Обработка сырых овощей</vt:lpstr>
      <vt:lpstr>Модуль 5 Мясо и субпродукты </vt:lpstr>
      <vt:lpstr>Модуль 6  Выпечка и блины</vt:lpstr>
      <vt:lpstr>Модуль 6. Мастер-класс   «Песочное печенье»</vt:lpstr>
      <vt:lpstr> В рамках проекта Домашняя кухня» проведено открытое занятие  на тему «Радуга на шпажках» </vt:lpstr>
      <vt:lpstr>Презентация PowerPoint</vt:lpstr>
      <vt:lpstr>Презентация PowerPoint</vt:lpstr>
      <vt:lpstr>В рамках проекта ребята с удовольствием участвуют в подготовке праздничного угощения ко дню рождения </vt:lpstr>
      <vt:lpstr>В рамках проекта  ребята учились красить яйца к Пасхе</vt:lpstr>
      <vt:lpstr>Проект «Гречневая каша- богатырская пища»</vt:lpstr>
      <vt:lpstr> Конкурс «Кулинарный поединок»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служба постинтернат</cp:lastModifiedBy>
  <cp:revision>64</cp:revision>
  <dcterms:created xsi:type="dcterms:W3CDTF">2021-04-19T23:00:25Z</dcterms:created>
  <dcterms:modified xsi:type="dcterms:W3CDTF">2021-05-18T09:35:17Z</dcterms:modified>
</cp:coreProperties>
</file>