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95" r:id="rId3"/>
    <p:sldId id="299" r:id="rId4"/>
    <p:sldId id="300" r:id="rId5"/>
    <p:sldId id="301" r:id="rId6"/>
    <p:sldId id="302" r:id="rId7"/>
    <p:sldId id="303" r:id="rId8"/>
    <p:sldId id="276" r:id="rId9"/>
    <p:sldId id="312" r:id="rId10"/>
    <p:sldId id="269" r:id="rId11"/>
    <p:sldId id="277" r:id="rId12"/>
    <p:sldId id="308" r:id="rId13"/>
    <p:sldId id="309" r:id="rId14"/>
    <p:sldId id="310" r:id="rId15"/>
    <p:sldId id="313" r:id="rId16"/>
    <p:sldId id="283" r:id="rId17"/>
    <p:sldId id="296" r:id="rId18"/>
    <p:sldId id="297" r:id="rId19"/>
    <p:sldId id="289" r:id="rId20"/>
    <p:sldId id="305" r:id="rId21"/>
    <p:sldId id="306" r:id="rId22"/>
    <p:sldId id="304" r:id="rId23"/>
    <p:sldId id="290" r:id="rId24"/>
    <p:sldId id="286" r:id="rId25"/>
    <p:sldId id="288" r:id="rId26"/>
    <p:sldId id="291" r:id="rId27"/>
    <p:sldId id="292" r:id="rId28"/>
    <p:sldId id="287" r:id="rId29"/>
    <p:sldId id="298" r:id="rId30"/>
    <p:sldId id="293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1" d="100"/>
          <a:sy n="91" d="100"/>
        </p:scale>
        <p:origin x="-93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1000108"/>
            <a:ext cx="8215370" cy="827919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Требования </a:t>
            </a:r>
          </a:p>
          <a:p>
            <a:pPr algn="ctr"/>
            <a:r>
              <a:rPr lang="ru-RU" sz="5400" b="1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  к оформлению</a:t>
            </a:r>
          </a:p>
          <a:p>
            <a:pPr algn="ctr"/>
            <a:r>
              <a:rPr lang="ru-RU" sz="5400" b="1" cap="none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 проекта</a:t>
            </a:r>
          </a:p>
          <a:p>
            <a:pPr algn="ctr"/>
            <a:endParaRPr lang="ru-RU" sz="2400" b="1" cap="none" spc="300" dirty="0" smtClean="0">
              <a:ln w="11430" cmpd="sng">
                <a:solidFill>
                  <a:schemeClr val="tx1"/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400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ru-RU" sz="2000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выполнила : воспитатель Киселева О. А.</a:t>
            </a:r>
          </a:p>
          <a:p>
            <a:pPr algn="ctr"/>
            <a:endParaRPr lang="ru-RU" sz="2000" cap="none" spc="300" dirty="0" smtClean="0">
              <a:ln w="11430" cmpd="sng">
                <a:solidFill>
                  <a:schemeClr val="tx1"/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spc="300" dirty="0" smtClean="0">
              <a:ln w="11430" cmpd="sng">
                <a:solidFill>
                  <a:schemeClr val="tx1"/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cap="none" spc="300" dirty="0" smtClean="0">
              <a:ln w="11430" cmpd="sng">
                <a:solidFill>
                  <a:schemeClr val="tx1"/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spc="300" dirty="0" smtClean="0">
              <a:ln w="11430" cmpd="sng">
                <a:solidFill>
                  <a:schemeClr val="tx1"/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cap="none" spc="300" dirty="0" smtClean="0">
              <a:ln w="11430" cmpd="sng">
                <a:solidFill>
                  <a:schemeClr val="tx1"/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spc="300" dirty="0" smtClean="0">
              <a:ln w="11430" cmpd="sng">
                <a:solidFill>
                  <a:schemeClr val="tx1"/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cap="none" spc="300" dirty="0" smtClean="0">
              <a:ln w="11430" cmpd="sng">
                <a:solidFill>
                  <a:schemeClr val="tx1"/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Г.Рыбинск 2021г.</a:t>
            </a:r>
            <a:endParaRPr lang="ru-RU" cap="none" spc="300" dirty="0" smtClean="0">
              <a:ln w="11430" cmpd="sng">
                <a:solidFill>
                  <a:schemeClr val="tx1"/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5400" b="1" spc="300" dirty="0" smtClean="0">
              <a:ln w="11430" cmpd="sng">
                <a:solidFill>
                  <a:schemeClr val="tx1"/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ru-RU" sz="5400" b="1" cap="none" spc="300" dirty="0" smtClean="0">
              <a:ln w="11430" cmpd="sng">
                <a:solidFill>
                  <a:schemeClr val="tx1"/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ru-RU" sz="5400" b="1" cap="none" spc="300" dirty="0">
              <a:ln w="11430" cmpd="sng">
                <a:solidFill>
                  <a:schemeClr val="tx1"/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lifeo.ru/wp-content/uploads/gif-dlya-prezentaciy-76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4071942"/>
            <a:ext cx="3929090" cy="257176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42928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Введение </a:t>
            </a:r>
            <a:r>
              <a:rPr lang="ru-RU" sz="2800" b="1" dirty="0" smtClean="0">
                <a:cs typeface="Times New Roman" pitchFamily="18" charset="0"/>
              </a:rPr>
              <a:t>- </a:t>
            </a:r>
            <a:r>
              <a:rPr lang="ru-RU" sz="2800" dirty="0" smtClean="0">
                <a:cs typeface="Times New Roman" pitchFamily="18" charset="0"/>
              </a:rPr>
              <a:t>визитная карточка  работы. Во введении кратко обосновывается актуальность выбранной темы, цель и содержание поставленных задач, дается характеристика работы: в чем заключается значимость и (или) прикладная ценность полученных результатов, дается краткий обзор имеющейся по данной теме литературы.</a:t>
            </a:r>
            <a:endParaRPr lang="ru-RU" sz="2800" dirty="0"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786050" y="357166"/>
            <a:ext cx="535784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Введение. 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071546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редпринимаемого исследования  дается в форме перечисления  (изучить…, описать…, установить…, выявить…, проанализировать…,  сравнить…,вывести формулу … и пр.).</a:t>
            </a:r>
            <a:r>
              <a:rPr lang="ru-RU" sz="2000" dirty="0" smtClean="0">
                <a:latin typeface="Times New Roman" pitchFamily="18" charset="0"/>
                <a:ea typeface="Andale Sans UI"/>
                <a:cs typeface="Times New Roman" pitchFamily="18" charset="0"/>
              </a:rPr>
              <a:t> Цель одна и существенно шире задачи.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214282" y="3143249"/>
            <a:ext cx="8786874" cy="16004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0375" indent="-460375" defTabSz="912813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 </a:t>
            </a: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  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Times New Roman" pitchFamily="18" charset="0"/>
                <a:cs typeface="Times New Roman" pitchFamily="18" charset="0"/>
              </a:rPr>
              <a:t>еобходимо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Times New Roman" pitchFamily="18" charset="0"/>
                <a:cs typeface="Times New Roman" pitchFamily="18" charset="0"/>
              </a:rPr>
              <a:t> делать как можно более тщательно, поскольку описание их решения должно составить содержание глав основной части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исследовательской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Times New Roman" pitchFamily="18" charset="0"/>
                <a:cs typeface="Times New Roman" pitchFamily="18" charset="0"/>
              </a:rPr>
              <a:t> работы. </a:t>
            </a:r>
            <a:r>
              <a:rPr lang="ru-RU" sz="2000" dirty="0" smtClean="0">
                <a:latin typeface="Times New Roman" pitchFamily="18" charset="0"/>
                <a:ea typeface="Andale Sans UI"/>
                <a:cs typeface="Times New Roman" pitchFamily="18" charset="0"/>
              </a:rPr>
              <a:t>Задач может быть много, они всегда конкретны, включают существенные детали.  </a:t>
            </a:r>
            <a:endParaRPr lang="ru-RU" sz="2000" dirty="0" smtClean="0">
              <a:latin typeface="Arial" pitchFamily="34" charset="0"/>
            </a:endParaRPr>
          </a:p>
          <a:p>
            <a:pPr marL="460375" marR="0" lvl="0" indent="-460375" defTabSz="912813" rtl="0" eaLnBrk="1" fontAlgn="base" latinLnBrk="0" hangingPunct="1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571472" y="285728"/>
            <a:ext cx="7929618" cy="9286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    Формулировка цели</a:t>
            </a: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928662" y="2143116"/>
            <a:ext cx="7429552" cy="9286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    Формулировка задач</a:t>
            </a: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14348" y="4357694"/>
            <a:ext cx="77867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4000" dirty="0" smtClean="0">
                <a:solidFill>
                  <a:srgbClr val="94B6D2">
                    <a:lumMod val="50000"/>
                  </a:srgb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Актуальность.  </a:t>
            </a:r>
            <a:endParaRPr lang="ru-RU" sz="4000" dirty="0">
              <a:solidFill>
                <a:srgbClr val="94B6D2">
                  <a:lumMod val="50000"/>
                </a:srgb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5143512"/>
            <a:ext cx="88582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Обязательное требование к любой исследовательской работе, раскрывающее умение автора выбрать тему. Оно определяет, насколько правильно он эту тему понимает и оценивает с точки зрения современности и социальной значимости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Требования к оформлению  «Введения проектной работы»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endParaRPr lang="ru-RU" dirty="0" smtClean="0"/>
          </a:p>
          <a:p>
            <a:r>
              <a:rPr lang="ru-RU" dirty="0" smtClean="0"/>
              <a:t>Заголовок:</a:t>
            </a:r>
          </a:p>
          <a:p>
            <a:pPr lvl="1"/>
            <a:r>
              <a:rPr lang="ru-RU" dirty="0" smtClean="0"/>
              <a:t>записывается по центру прописными буквами, полужирным начертанием;</a:t>
            </a:r>
          </a:p>
          <a:p>
            <a:pPr lvl="1"/>
            <a:r>
              <a:rPr lang="ru-RU" dirty="0" smtClean="0"/>
              <a:t>шрифт 14 </a:t>
            </a:r>
            <a:r>
              <a:rPr lang="ru-RU" dirty="0" err="1" smtClean="0"/>
              <a:t>pt</a:t>
            </a:r>
            <a:r>
              <a:rPr lang="ru-RU" dirty="0" smtClean="0"/>
              <a:t> </a:t>
            </a:r>
            <a:r>
              <a:rPr lang="ru-RU" dirty="0" err="1" smtClean="0"/>
              <a:t>Times</a:t>
            </a:r>
            <a:r>
              <a:rPr lang="ru-RU" dirty="0" smtClean="0"/>
              <a:t> </a:t>
            </a:r>
            <a:r>
              <a:rPr lang="ru-RU" dirty="0" err="1" smtClean="0"/>
              <a:t>New</a:t>
            </a:r>
            <a:r>
              <a:rPr lang="ru-RU" dirty="0" smtClean="0"/>
              <a:t> </a:t>
            </a:r>
            <a:r>
              <a:rPr lang="ru-RU" dirty="0" err="1" smtClean="0"/>
              <a:t>Roman</a:t>
            </a:r>
            <a:r>
              <a:rPr lang="ru-RU" dirty="0" smtClean="0"/>
              <a:t>.</a:t>
            </a:r>
          </a:p>
          <a:p>
            <a:r>
              <a:rPr lang="ru-RU" dirty="0" smtClean="0"/>
              <a:t>Текст:</a:t>
            </a:r>
          </a:p>
          <a:p>
            <a:pPr lvl="1"/>
            <a:r>
              <a:rPr lang="ru-RU" dirty="0" smtClean="0"/>
              <a:t>между заголовком и текстом необходимо оставить одну пустую строку;</a:t>
            </a:r>
          </a:p>
          <a:p>
            <a:pPr lvl="1"/>
            <a:r>
              <a:rPr lang="ru-RU" dirty="0" smtClean="0"/>
              <a:t>шрифт </a:t>
            </a:r>
            <a:r>
              <a:rPr lang="ru-RU" dirty="0" smtClean="0"/>
              <a:t>12 </a:t>
            </a:r>
            <a:r>
              <a:rPr lang="ru-RU" dirty="0" err="1" smtClean="0"/>
              <a:t>pt</a:t>
            </a:r>
            <a:r>
              <a:rPr lang="ru-RU" dirty="0" smtClean="0"/>
              <a:t> </a:t>
            </a:r>
            <a:r>
              <a:rPr lang="ru-RU" dirty="0" err="1" smtClean="0"/>
              <a:t>Times</a:t>
            </a:r>
            <a:r>
              <a:rPr lang="ru-RU" dirty="0" smtClean="0"/>
              <a:t> </a:t>
            </a:r>
            <a:r>
              <a:rPr lang="ru-RU" dirty="0" err="1" smtClean="0"/>
              <a:t>New</a:t>
            </a:r>
            <a:r>
              <a:rPr lang="ru-RU" dirty="0" smtClean="0"/>
              <a:t> </a:t>
            </a:r>
            <a:r>
              <a:rPr lang="ru-RU" dirty="0" err="1" smtClean="0"/>
              <a:t>Roman</a:t>
            </a:r>
            <a:r>
              <a:rPr lang="ru-RU" dirty="0" smtClean="0"/>
              <a:t>;</a:t>
            </a:r>
          </a:p>
          <a:p>
            <a:pPr lvl="1"/>
            <a:r>
              <a:rPr lang="ru-RU" dirty="0" smtClean="0"/>
              <a:t>для выделения структурных элементов «Введения» (актуальность, цель, задачи и т.д.) можно использовать курсив или полужирное начертание, при этом необходимо выделять только сами слова, обозначающие структурный элемент, а не весь текст.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Что запрещено делать при оформлении « Введения»</a:t>
            </a:r>
            <a:endParaRPr lang="ru-RU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/>
              <a:t>При оформлении «Введения» запрещается:</a:t>
            </a:r>
          </a:p>
          <a:p>
            <a:r>
              <a:rPr lang="ru-RU" sz="2800" dirty="0" smtClean="0"/>
              <a:t>Выделять текст разными цветами.</a:t>
            </a:r>
          </a:p>
          <a:p>
            <a:r>
              <a:rPr lang="ru-RU" sz="2800" dirty="0" smtClean="0"/>
              <a:t>Выделять весь текст курсивом или полужирным начертанием.</a:t>
            </a:r>
          </a:p>
          <a:p>
            <a:r>
              <a:rPr lang="ru-RU" sz="2800" dirty="0" smtClean="0"/>
              <a:t>Использовать шрифт отличный от шрифта во всей проектной работе.</a:t>
            </a:r>
          </a:p>
          <a:p>
            <a:r>
              <a:rPr lang="ru-RU" sz="2800" dirty="0" smtClean="0"/>
              <a:t>Использовать размер шрифта отличный от размера, которым оформлена остальная часть работы, за исключением приложений.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kurspresent.ru/assets/images/resources/243/trying-on-glasses-500-clr-6353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76256" y="3861048"/>
            <a:ext cx="1948669" cy="256834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228919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291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/>
              <a:t>Таким образом, требования к оформлению вводной части проектной работы не отличаются от требований, которые предъявляются к оформлению основной части работы за исключением выделения элементов «Введения» курсивом или полужирным начертанием.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lifeo.ru/wp-content/uploads/gif-dlya-prezentaciy-83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4500570"/>
            <a:ext cx="2857520" cy="235743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Основная часть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4292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    Основная часть состоит из двух разделов: теоретического и практического. </a:t>
            </a:r>
            <a:r>
              <a:rPr lang="ru-RU" sz="2400" i="1" dirty="0" smtClean="0"/>
              <a:t>Теоретический раздел включает анализ информации, отбор наиболее значимых данных, выстраивание общей логической схемы выводов. Практический раздел — описание изготовления проектируемого изделия. </a:t>
            </a:r>
          </a:p>
          <a:p>
            <a:r>
              <a:rPr lang="ru-RU" sz="2400" dirty="0" smtClean="0"/>
              <a:t>При проектировании важно не то, как нечто существует на самом деле, а то, как, при каких условиях (социальных, финансово-экономических и т. д.) некоторый проект (продукт) может быть реализован</a:t>
            </a:r>
            <a:r>
              <a:rPr lang="ru-RU" dirty="0" smtClean="0"/>
              <a:t>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8643966" cy="64293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Основная структурная часть работы -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главы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40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40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40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40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285720" y="967072"/>
            <a:ext cx="8501122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 smtClean="0">
                <a:cs typeface="Times New Roman" pitchFamily="18" charset="0"/>
              </a:rPr>
              <a:t>Основная часть должна излагаться четко и  в логической последовательности в соответствии с планом, желательно своими словами. </a:t>
            </a:r>
            <a:r>
              <a:rPr lang="ru-RU" sz="2000" dirty="0" smtClean="0">
                <a:cs typeface="Times New Roman" pitchFamily="18" charset="0"/>
              </a:rPr>
              <a:t>               В </a:t>
            </a:r>
            <a:r>
              <a:rPr lang="ru-RU" sz="2000" dirty="0" smtClean="0">
                <a:cs typeface="Times New Roman" pitchFamily="18" charset="0"/>
              </a:rPr>
              <a:t>тексте должны быть ссылки на использованную литературу. При дословном воспроизведении материала каждая цитата должна иметь ссылку на соответствующую позицию в списке использованной литературы с указанием номеров </a:t>
            </a:r>
            <a:r>
              <a:rPr lang="ru-RU" sz="2000" dirty="0" smtClean="0">
                <a:cs typeface="Times New Roman" pitchFamily="18" charset="0"/>
              </a:rPr>
              <a:t>страниц.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cs typeface="Times New Roman" pitchFamily="18" charset="0"/>
              </a:rPr>
              <a:t> </a:t>
            </a:r>
            <a:r>
              <a:rPr lang="ru-RU" sz="2000" dirty="0" smtClean="0">
                <a:cs typeface="Times New Roman" pitchFamily="18" charset="0"/>
              </a:rPr>
              <a:t> Возможно использование сведений из Интернета, но они должны быть дозированы, а в самой работе обязательно нужно привести ссылки на сайты, с которых они взяты.</a:t>
            </a:r>
            <a:endParaRPr lang="ru-RU" sz="2000" dirty="0" smtClean="0">
              <a:solidFill>
                <a:schemeClr val="accent1">
                  <a:lumMod val="50000"/>
                </a:schemeClr>
              </a:solidFill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Каждая глава должна освещать самостоятельный вопрос изучаемой темы.</a:t>
            </a:r>
            <a:endParaRPr lang="ru-RU" sz="2000" dirty="0" smtClean="0"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rPr>
              <a:t>При написании следует добиваться сохранения логической связи  между главами.</a:t>
            </a:r>
            <a:endParaRPr kumimoji="0" lang="ru-RU" sz="20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cs typeface="Times New Roman" pitchFamily="18" charset="0"/>
              </a:rPr>
              <a:t> Каждая </a:t>
            </a:r>
            <a:r>
              <a:rPr lang="ru-RU" sz="2000" dirty="0" smtClean="0">
                <a:cs typeface="Times New Roman" pitchFamily="18" charset="0"/>
              </a:rPr>
              <a:t>глава текста должна начинаться с нового листа, независимо от того, где окончилась предыдущая.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cs typeface="Times New Roman" pitchFamily="18" charset="0"/>
              </a:rPr>
              <a:t> Формулировка  </a:t>
            </a:r>
            <a:r>
              <a:rPr lang="ru-RU" sz="2000" dirty="0" smtClean="0">
                <a:cs typeface="Times New Roman" pitchFamily="18" charset="0"/>
              </a:rPr>
              <a:t>глав или разделов должна быть конкретной и немногословной.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cs typeface="Times New Roman" pitchFamily="18" charset="0"/>
              </a:rPr>
              <a:t> Главы </a:t>
            </a:r>
            <a:r>
              <a:rPr lang="ru-RU" sz="2000" dirty="0" smtClean="0">
                <a:cs typeface="Times New Roman" pitchFamily="18" charset="0"/>
              </a:rPr>
              <a:t>и разделы нужно завершить выводами, хотя бы краткими.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150 анимаций для презентаций в Powerpoin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4357694"/>
            <a:ext cx="2571769" cy="250030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</a:rPr>
              <a:t>Оформление основного текста проектной работы</a:t>
            </a: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686800" cy="521497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/>
              <a:t> </a:t>
            </a:r>
            <a:r>
              <a:rPr lang="ru-RU" sz="2400" dirty="0" smtClean="0"/>
              <a:t>Поля:  правое – 10 мм; </a:t>
            </a:r>
          </a:p>
          <a:p>
            <a:pPr>
              <a:buNone/>
            </a:pPr>
            <a:r>
              <a:rPr lang="ru-RU" sz="2400" dirty="0" smtClean="0"/>
              <a:t>                  верхнее, нижнее, левое – 20 мм. </a:t>
            </a:r>
          </a:p>
          <a:p>
            <a:r>
              <a:rPr lang="ru-RU" sz="2400" dirty="0" smtClean="0"/>
              <a:t> Текст работы должен быть напечатан на одной стороне листа белой бумаги формата, А 4 через одинарный интервал. </a:t>
            </a:r>
          </a:p>
          <a:p>
            <a:r>
              <a:rPr lang="ru-RU" sz="2400" dirty="0" smtClean="0"/>
              <a:t>Кегль шрифта основного текста 12 , ненаклонный. Для заголовков разрешается использовать шрифты кеглем до 20 пунктов. Гарнитура шрифта — семейства </a:t>
            </a:r>
            <a:r>
              <a:rPr lang="ru-RU" sz="2400" dirty="0" err="1" smtClean="0"/>
              <a:t>Times</a:t>
            </a:r>
            <a:r>
              <a:rPr lang="ru-RU" sz="2400" dirty="0" smtClean="0"/>
              <a:t> или </a:t>
            </a:r>
            <a:r>
              <a:rPr lang="ru-RU" sz="2400" dirty="0" err="1" smtClean="0"/>
              <a:t>Arial</a:t>
            </a:r>
            <a:r>
              <a:rPr lang="ru-RU" sz="2400" dirty="0" smtClean="0"/>
              <a:t>. </a:t>
            </a:r>
          </a:p>
          <a:p>
            <a:r>
              <a:rPr lang="ru-RU" sz="2400" dirty="0" smtClean="0"/>
              <a:t>Работы выполняются в текстовом редакторе «</a:t>
            </a:r>
            <a:r>
              <a:rPr lang="ru-RU" sz="2400" dirty="0" err="1" smtClean="0"/>
              <a:t>Word</a:t>
            </a:r>
            <a:r>
              <a:rPr lang="ru-RU" sz="2400" dirty="0" smtClean="0"/>
              <a:t>», объем — не более 15 страниц.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nebula.wsimg.com/0f07212e7fc9daa1cca39159c1f31b25?AccessKeyId=0809C124363B4C5C3456&amp;disposition=0&amp;alloworigin=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64" y="4143380"/>
            <a:ext cx="1785950" cy="271462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Нумерация страниц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063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2800" dirty="0" smtClean="0"/>
              <a:t>Страницы нумеруются по порядку арабскими цифрами. Номера страниц проставляются в правом нижнем углу страницы. Номер страницы не ставится на титульном листе и содержании, но они входят в общую нумерацию страниц, так же как и приложения. Страницы приложений нумеруются. 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150 анимаций для презентаций в Powerpoin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3" y="4286256"/>
            <a:ext cx="2643207" cy="267113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Оформление ссылок на рисунок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Для наглядности изложения желательно сопровождать текст рисунками. В последнем случае на рисунки в тексте должны быть соответствующие ссылки. Все иллюстрации должны быть пронумерованы. Нумерация должна быть сквозной, то есть через всю работу. Если иллюстрация в работе единственная, то она не нумеруется. </a:t>
            </a:r>
          </a:p>
          <a:p>
            <a:r>
              <a:rPr lang="ru-RU" dirty="0" smtClean="0"/>
              <a:t>Для подписи рисунка пишут слово «Рисунок», его порядковый номер и название без точки в конце. Например, «Рисунок 2. Структура фирмы». </a:t>
            </a:r>
          </a:p>
          <a:p>
            <a:r>
              <a:rPr lang="ru-RU" dirty="0" smtClean="0"/>
              <a:t>Ссылки в тексте на рисунок пишут сокращенно, например: «рис. 3», «см. рисунок 5» . </a:t>
            </a:r>
          </a:p>
          <a:p>
            <a:r>
              <a:rPr lang="ru-RU" dirty="0" smtClean="0"/>
              <a:t>Фотографии, рисунки, карты, схемы можно оформить в виде приложения к работе.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3100" dirty="0" smtClean="0">
                <a:solidFill>
                  <a:schemeClr val="accent1">
                    <a:lumMod val="50000"/>
                  </a:schemeClr>
                </a:solidFill>
              </a:rPr>
              <a:t>Проектная работа должна быть построена по определенной структуре. </a:t>
            </a:r>
            <a:endParaRPr lang="ru-RU" sz="31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58204" cy="4900634"/>
          </a:xfrm>
        </p:spPr>
        <p:txBody>
          <a:bodyPr/>
          <a:lstStyle/>
          <a:p>
            <a:pPr>
              <a:buNone/>
            </a:pPr>
            <a:r>
              <a:rPr lang="ru-RU" sz="2400" dirty="0" smtClean="0"/>
              <a:t>Основными элементами этой структуры в порядке их расположения являются:</a:t>
            </a:r>
          </a:p>
          <a:p>
            <a:r>
              <a:rPr lang="ru-RU" sz="2400" dirty="0" smtClean="0"/>
              <a:t>титульный лист; </a:t>
            </a:r>
          </a:p>
          <a:p>
            <a:r>
              <a:rPr lang="ru-RU" sz="2400" dirty="0" smtClean="0"/>
              <a:t> оглавление( содержание) </a:t>
            </a:r>
          </a:p>
          <a:p>
            <a:r>
              <a:rPr lang="ru-RU" sz="2400" dirty="0" smtClean="0"/>
              <a:t> паспорт проектной работы,</a:t>
            </a:r>
          </a:p>
          <a:p>
            <a:r>
              <a:rPr lang="ru-RU" sz="2400" dirty="0" smtClean="0"/>
              <a:t>введение; </a:t>
            </a:r>
          </a:p>
          <a:p>
            <a:r>
              <a:rPr lang="ru-RU" sz="2400" dirty="0" smtClean="0"/>
              <a:t>основная часть; </a:t>
            </a:r>
          </a:p>
          <a:p>
            <a:r>
              <a:rPr lang="ru-RU" sz="2400" dirty="0" smtClean="0"/>
              <a:t> заключение; </a:t>
            </a:r>
          </a:p>
          <a:p>
            <a:r>
              <a:rPr lang="ru-RU" sz="2400" dirty="0" smtClean="0"/>
              <a:t>библиографический список;</a:t>
            </a:r>
          </a:p>
          <a:p>
            <a:r>
              <a:rPr lang="ru-RU" sz="2400" dirty="0" smtClean="0"/>
              <a:t>приложения. </a:t>
            </a:r>
            <a:endParaRPr lang="ru-RU" sz="2400" dirty="0"/>
          </a:p>
        </p:txBody>
      </p:sp>
      <p:pic>
        <p:nvPicPr>
          <p:cNvPr id="31746" name="Picture 2" descr="https://kurspresent.ru/assets/images/resources/243/trying-on-glasses-500-clr-6353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98" y="2357430"/>
            <a:ext cx="2466975" cy="476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150 анимаций для презентаций в Powerpoin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76256" y="2420888"/>
            <a:ext cx="2267744" cy="230425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Оформление заголовков в проектной работе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/>
          </a:bodyPr>
          <a:lstStyle/>
          <a:p>
            <a:r>
              <a:rPr lang="ru-RU" sz="2400" dirty="0" smtClean="0">
                <a:cs typeface="Times New Roman" panose="02020603050405020304" pitchFamily="18" charset="0"/>
              </a:rPr>
              <a:t>Заголовки проекта набираются полужирным шрифтом, в конце заголовка точка не ставится, переносы слов запрещены. Между текстом и заголовком делается пропуск одной пустой строки.</a:t>
            </a:r>
          </a:p>
          <a:p>
            <a:r>
              <a:rPr lang="ru-RU" sz="2400" dirty="0" smtClean="0">
                <a:cs typeface="Times New Roman" panose="02020603050405020304" pitchFamily="18" charset="0"/>
              </a:rPr>
              <a:t>Шрифт заголовков: </a:t>
            </a:r>
            <a:r>
              <a:rPr lang="ru-RU" sz="2400" dirty="0" err="1" smtClean="0">
                <a:cs typeface="Times New Roman" panose="02020603050405020304" pitchFamily="18" charset="0"/>
              </a:rPr>
              <a:t>Times</a:t>
            </a:r>
            <a:r>
              <a:rPr lang="ru-RU" sz="2400" dirty="0" smtClean="0"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cs typeface="Times New Roman" panose="02020603050405020304" pitchFamily="18" charset="0"/>
              </a:rPr>
              <a:t>New</a:t>
            </a:r>
            <a:r>
              <a:rPr lang="ru-RU" sz="2400" dirty="0" smtClean="0"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cs typeface="Times New Roman" panose="02020603050405020304" pitchFamily="18" charset="0"/>
              </a:rPr>
              <a:t>Roman</a:t>
            </a:r>
            <a:r>
              <a:rPr lang="ru-RU" sz="2400" dirty="0" smtClean="0">
                <a:cs typeface="Times New Roman" panose="02020603050405020304" pitchFamily="18" charset="0"/>
              </a:rPr>
              <a:t>.</a:t>
            </a:r>
          </a:p>
          <a:p>
            <a:r>
              <a:rPr lang="ru-RU" sz="2400" dirty="0" smtClean="0">
                <a:cs typeface="Times New Roman" panose="02020603050405020304" pitchFamily="18" charset="0"/>
              </a:rPr>
              <a:t>Размер шрифта: 14 </a:t>
            </a:r>
            <a:r>
              <a:rPr lang="ru-RU" sz="2400" dirty="0" err="1" smtClean="0">
                <a:cs typeface="Times New Roman" panose="02020603050405020304" pitchFamily="18" charset="0"/>
              </a:rPr>
              <a:t>pt</a:t>
            </a:r>
            <a:r>
              <a:rPr lang="ru-RU" sz="2400" dirty="0" smtClean="0">
                <a:cs typeface="Times New Roman" panose="02020603050405020304" pitchFamily="18" charset="0"/>
              </a:rPr>
              <a:t>.</a:t>
            </a:r>
          </a:p>
          <a:p>
            <a:r>
              <a:rPr lang="ru-RU" sz="2400" dirty="0" smtClean="0">
                <a:cs typeface="Times New Roman" panose="02020603050405020304" pitchFamily="18" charset="0"/>
              </a:rPr>
              <a:t>СОДЕРЖАНИЕ, ВВЕДЕНИЕ, ЗАКЛЮЧЕНИЕ, СПИСОК ЛИТЕРАТУРЫ, ПРИЛОЖЕНИЯ – набираются заглавными буквами с выравниванием по центру. Каждый из представленных элементов начинается с новой страницы.</a:t>
            </a:r>
          </a:p>
          <a:p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74638"/>
            <a:ext cx="8258204" cy="172560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Оформление заголовков в проектной работе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85992"/>
            <a:ext cx="8229600" cy="4071966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Глава проектной работы начинается с нового листа, печатается строчными буквами с первой прописной по ширине страницы, главы работы нумеруются арабскими цифрами без точки (например, 1 Глава первая проектной работы).</a:t>
            </a:r>
          </a:p>
          <a:p>
            <a:r>
              <a:rPr lang="ru-RU" dirty="0" smtClean="0"/>
              <a:t>Главы проекта делятся на параграфы, параграфы с новой страницы не начинаются (такое возможно только в том случае, когда предыдущий параграф заканчивается в конце страницы), печатаются строчными буквами с первой прописной по ширине страницы и нумеруются арабскими цифрами, где первая цифра обозначает номер главы, а вторая цифра номер параграфа в этой главе, цифры отделяются точкой, например, 1.1 (первый параграф первой главы), 2.3 (третий параграф второй главы).</a:t>
            </a:r>
          </a:p>
          <a:p>
            <a:endParaRPr lang="ru-RU" dirty="0"/>
          </a:p>
        </p:txBody>
      </p:sp>
      <p:pic>
        <p:nvPicPr>
          <p:cNvPr id="10242" name="Picture 2" descr="150 анимаций для презентаций в Powerpoint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575" y="285728"/>
            <a:ext cx="1487467" cy="2000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150 анимаций для презентаций в Powerpoin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50" y="4143380"/>
            <a:ext cx="3643338" cy="271462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</a:rPr>
              <a:t>Использование сокращений в проектной работе</a:t>
            </a: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endParaRPr lang="ru-RU" b="1" dirty="0" smtClean="0"/>
          </a:p>
          <a:p>
            <a:r>
              <a:rPr lang="ru-RU" dirty="0" smtClean="0"/>
              <a:t>При использовании сокращений в работе при первом их упоминании необходимо дать их расшифровку, например: Основы безопасности жизнедеятельности (ОБЖ), Организация Объединенных Наций (ООН).</a:t>
            </a:r>
          </a:p>
          <a:p>
            <a:r>
              <a:rPr lang="ru-RU" dirty="0" smtClean="0"/>
              <a:t>Общепринятые сокращения в тексте проектной работы можно использовать без указания их расшифровки, к таким сокращениям относятся: и т.д., и т.п., см, м, мм, руб. и прочие.</a:t>
            </a:r>
          </a:p>
          <a:p>
            <a:r>
              <a:rPr lang="ru-RU" dirty="0" smtClean="0"/>
              <a:t>Нельзя вводить в текст исследовательской работы собственные сокращения, к примеру, считается ошибкой сокращение следующих слов: фотографии – </a:t>
            </a:r>
            <a:r>
              <a:rPr lang="ru-RU" dirty="0" err="1" smtClean="0"/>
              <a:t>фотогр</a:t>
            </a:r>
            <a:r>
              <a:rPr lang="ru-RU" dirty="0" smtClean="0"/>
              <a:t>., авторы – авт., химические элементы – хим. </a:t>
            </a:r>
            <a:r>
              <a:rPr lang="ru-RU" dirty="0" err="1" smtClean="0"/>
              <a:t>эл</a:t>
            </a:r>
            <a:r>
              <a:rPr lang="ru-RU" dirty="0" smtClean="0"/>
              <a:t>. и т.д.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150 анимаций для презентаций в Powerpoin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24129" y="3717032"/>
            <a:ext cx="3134152" cy="314096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Оформление таблиц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472518" cy="4900634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Все таблицы, если их несколько, нумеруют арабскими цифрами в пределах всего текста. Над левым верхним углом таблицы помещают надпись «Таблица...» с указанием порядкового номера, ставят тире и пишут название таблицы с заглавной буквы без точки в конце. </a:t>
            </a:r>
          </a:p>
          <a:p>
            <a:r>
              <a:rPr lang="ru-RU" sz="2400" dirty="0" smtClean="0"/>
              <a:t>Например, «Таблица 1– Плотность населения Сибири».</a:t>
            </a:r>
            <a:r>
              <a:rPr lang="ru-RU" sz="2400" b="1" dirty="0" smtClean="0"/>
              <a:t>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150 анимаций для презентаций в Powerpoin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3929066"/>
            <a:ext cx="3071834" cy="271464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Заключение.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357850"/>
          </a:xfrm>
        </p:spPr>
        <p:txBody>
          <a:bodyPr>
            <a:normAutofit/>
          </a:bodyPr>
          <a:lstStyle/>
          <a:p>
            <a:pPr lvl="1" algn="just" font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Заключение состоит из 2-3 страниц.</a:t>
            </a:r>
          </a:p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В заключении делают выводы по работе в целом, подводятся итоги всему исследованию, намечаются, если нужно, перспективы дальнейшего изучения проблемы, показывается ее связь с современностью, предлагаются практические рекомендации. При оценке экспертами работ учитывается и грамотность текста. </a:t>
            </a:r>
          </a:p>
          <a:p>
            <a:pPr>
              <a:lnSpc>
                <a:spcPct val="150000"/>
              </a:lnSpc>
              <a:buNone/>
            </a:pP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08112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Литература.</a:t>
            </a:r>
            <a:endParaRPr lang="ru-RU" sz="40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571471" y="1244070"/>
            <a:ext cx="8253453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Andale Sans UI" charset="-52"/>
                <a:cs typeface="Times New Roman" pitchFamily="18" charset="0"/>
              </a:rPr>
              <a:t>Оформляется в соответствии с правилами составления библиографического списка: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Times New Roman" pitchFamily="18" charset="0"/>
              <a:ea typeface="Andale Sans UI" charset="-52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Times New Roman" pitchFamily="18" charset="0"/>
              <a:ea typeface="Andale Sans UI" charset="-52"/>
              <a:cs typeface="Times New Roman" pitchFamily="18" charset="0"/>
            </a:endParaRPr>
          </a:p>
          <a:p>
            <a:pPr marL="457200"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 charset="-52"/>
                <a:cs typeface="Times New Roman" pitchFamily="18" charset="0"/>
              </a:rPr>
              <a:t>Алфавитный порядок.</a:t>
            </a:r>
          </a:p>
          <a:p>
            <a:pPr marL="457200"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400" dirty="0" smtClean="0">
                <a:latin typeface="Times New Roman" pitchFamily="18" charset="0"/>
                <a:ea typeface="Andale Sans UI" charset="-52"/>
                <a:cs typeface="Times New Roman" pitchFamily="18" charset="0"/>
              </a:rPr>
              <a:t>2.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 charset="-52"/>
                <a:cs typeface="Times New Roman" pitchFamily="18" charset="0"/>
              </a:rPr>
              <a:t> ФИО  автора.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 charset="-52"/>
                <a:cs typeface="Times New Roman" pitchFamily="18" charset="0"/>
              </a:rPr>
              <a:t>3. Название работы или статьи.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 charset="-52"/>
                <a:cs typeface="Times New Roman" pitchFamily="18" charset="0"/>
              </a:rPr>
              <a:t>4. Источник публикации.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 charset="-52"/>
                <a:cs typeface="Times New Roman" pitchFamily="18" charset="0"/>
              </a:rPr>
              <a:t>5.Издательство и место издания.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 charset="-52"/>
                <a:cs typeface="Times New Roman" pitchFamily="18" charset="0"/>
              </a:rPr>
              <a:t>6. Год издания.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 charset="-52"/>
                <a:cs typeface="Times New Roman" pitchFamily="18" charset="0"/>
              </a:rPr>
              <a:t>7. Страницы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 charset="-52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s://kurspresent.ru/assets/images/resources/243/trying-on-glasses-500-clr-6353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50" y="2357430"/>
            <a:ext cx="2466975" cy="40719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Оформление списка литературы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/>
              <a:t>Список литературы оформляется в виде нумерованного списка и должен включать не менее 4-х источников. В первых рядах в алфавитном порядке пишутся нормативные акты(если есть), книги, затем печатная периодика, ссылки на Интернет-ресурсы и электронные носители. После русскоязычных книг обозначаются иностранные источники, если имеются. </a:t>
            </a:r>
            <a:endParaRPr lang="ru-RU" sz="2800" dirty="0"/>
          </a:p>
        </p:txBody>
      </p:sp>
      <p:pic>
        <p:nvPicPr>
          <p:cNvPr id="4" name="Picture 2" descr="https://lifeo.ru/wp-content/uploads/gif-dlya-prezentaciy-76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32040" y="4509120"/>
            <a:ext cx="3783364" cy="23488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Например: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b="1" dirty="0" smtClean="0"/>
              <a:t>Книга: </a:t>
            </a:r>
          </a:p>
          <a:p>
            <a:r>
              <a:rPr lang="ru-RU" dirty="0" smtClean="0"/>
              <a:t>1. Макарова Н.В. Информатика и ИКТ. Учебник. 8 – 9 класс/Под ред. Проф.Н.В. Макаровой. – СПб.: Питер, 2007. – 416 с.: ил. </a:t>
            </a:r>
          </a:p>
          <a:p>
            <a:r>
              <a:rPr lang="ru-RU" dirty="0" smtClean="0"/>
              <a:t>2. Максимов, Н. В. Архитектура ЭВМ и вычислительных систем </a:t>
            </a:r>
          </a:p>
          <a:p>
            <a:endParaRPr lang="ru-RU" dirty="0" smtClean="0"/>
          </a:p>
          <a:p>
            <a:r>
              <a:rPr lang="ru-RU" dirty="0" smtClean="0"/>
              <a:t>[Текст]: </a:t>
            </a:r>
            <a:r>
              <a:rPr lang="ru-RU" dirty="0" err="1" smtClean="0"/>
              <a:t>учеб.для</a:t>
            </a:r>
            <a:r>
              <a:rPr lang="ru-RU" dirty="0" smtClean="0"/>
              <a:t> вузов / Н. В. Максимов, Т. Л. </a:t>
            </a:r>
            <a:r>
              <a:rPr lang="ru-RU" dirty="0" err="1" smtClean="0"/>
              <a:t>Партыка</a:t>
            </a:r>
            <a:r>
              <a:rPr lang="ru-RU" dirty="0" smtClean="0"/>
              <a:t>, И. И. Попов. — М.: </a:t>
            </a:r>
          </a:p>
          <a:p>
            <a:r>
              <a:rPr lang="ru-RU" dirty="0" smtClean="0"/>
              <a:t>Инфра, 2005. </a:t>
            </a:r>
          </a:p>
          <a:p>
            <a:r>
              <a:rPr lang="ru-RU" b="1" dirty="0" smtClean="0"/>
              <a:t>Статья из журнала: </a:t>
            </a:r>
          </a:p>
          <a:p>
            <a:r>
              <a:rPr lang="ru-RU" dirty="0" smtClean="0"/>
              <a:t>3. Мартышин, О. В. Нравственные основы теории государства и права//Государство и право. — 2005. — № 7. — С. 5-12. </a:t>
            </a:r>
          </a:p>
          <a:p>
            <a:endParaRPr lang="ru-RU" dirty="0" smtClean="0"/>
          </a:p>
          <a:p>
            <a:r>
              <a:rPr lang="ru-RU" b="1" dirty="0" smtClean="0"/>
              <a:t>Электронное издание: </a:t>
            </a:r>
          </a:p>
          <a:p>
            <a:r>
              <a:rPr lang="ru-RU" dirty="0" smtClean="0"/>
              <a:t>4. </a:t>
            </a:r>
            <a:r>
              <a:rPr lang="ru-RU" dirty="0" err="1" smtClean="0"/>
              <a:t>Сидыганов</a:t>
            </a:r>
            <a:r>
              <a:rPr lang="ru-RU" dirty="0" smtClean="0"/>
              <a:t>, Владимир Устинович. Модель Москвы [</a:t>
            </a:r>
            <a:r>
              <a:rPr lang="ru-RU" dirty="0" err="1" smtClean="0"/>
              <a:t>Электронныи</a:t>
            </a:r>
            <a:r>
              <a:rPr lang="ru-RU" dirty="0" smtClean="0"/>
              <a:t> ресурс]: электронная карта Москвы и Подмосковья— М.: </a:t>
            </a:r>
          </a:p>
          <a:p>
            <a:endParaRPr lang="ru-RU" dirty="0" smtClean="0"/>
          </a:p>
          <a:p>
            <a:r>
              <a:rPr lang="en-US" dirty="0" err="1" smtClean="0"/>
              <a:t>Formoza</a:t>
            </a:r>
            <a:r>
              <a:rPr lang="en-US" dirty="0" smtClean="0"/>
              <a:t>, 1998. </a:t>
            </a:r>
          </a:p>
          <a:p>
            <a:r>
              <a:rPr lang="ru-RU" b="1" dirty="0" smtClean="0"/>
              <a:t>Интернет-ресурс: </a:t>
            </a:r>
          </a:p>
          <a:p>
            <a:r>
              <a:rPr lang="ru-RU" dirty="0" smtClean="0"/>
              <a:t>5. Единая коллекция цифровых образовательных ресурсов - http://schoolcollection.edu.ru/catalog/pupil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Приложение.</a:t>
            </a:r>
            <a:endParaRPr lang="ru-RU" sz="40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dirty="0" smtClean="0"/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Вспомогательные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или дополнительные материалы,  которые загромождают текст основной части работы, помещают в приложении.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57224" y="3214686"/>
            <a:ext cx="771530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Фактические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числовые данные, имеющие большой объем, а также рисунки, диаграммы, схемы, карты, фотографии и т. д. могут быть вынесены в приложение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Все приложения должны быть пронумерованы и озаглавлены, а в тексте работы должны быть сделаны ссылки на них. Приложения должны соответствовать формату самой работы.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52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                                                                               Письменная работа помещается в папку                   или </a:t>
            </a:r>
            <a:r>
              <a:rPr lang="ru-RU" dirty="0" err="1" smtClean="0"/>
              <a:t>брошюрируется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Picture 2" descr="https://lifeo.ru/wp-content/uploads/gif-dlya-prezentaciy-83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60032" y="2564904"/>
            <a:ext cx="3855372" cy="38164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Титульный лист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357298"/>
            <a:ext cx="8229600" cy="5286412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ru-RU" sz="4000" dirty="0" smtClean="0"/>
              <a:t>Титульный лист является первой страницей и заполняется по определенным правилам. </a:t>
            </a:r>
          </a:p>
          <a:p>
            <a:r>
              <a:rPr lang="ru-RU" sz="4000" dirty="0" smtClean="0"/>
              <a:t>В верхнем поле указывается полное наименование образовательного учреждения,  (Шрифт - </a:t>
            </a:r>
            <a:r>
              <a:rPr lang="ru-RU" sz="4000" dirty="0" err="1" smtClean="0"/>
              <a:t>Times</a:t>
            </a:r>
            <a:r>
              <a:rPr lang="ru-RU" sz="4000" dirty="0" smtClean="0"/>
              <a:t> </a:t>
            </a:r>
            <a:r>
              <a:rPr lang="ru-RU" sz="4000" dirty="0" err="1" smtClean="0"/>
              <a:t>New</a:t>
            </a:r>
            <a:r>
              <a:rPr lang="ru-RU" sz="4000" dirty="0" smtClean="0"/>
              <a:t> </a:t>
            </a:r>
            <a:r>
              <a:rPr lang="ru-RU" sz="4000" dirty="0" err="1" smtClean="0"/>
              <a:t>Roman</a:t>
            </a:r>
            <a:r>
              <a:rPr lang="ru-RU" sz="4000" dirty="0" smtClean="0"/>
              <a:t>, обычный; размер шрифта – 14п; межстрочный интервал – 1,5) </a:t>
            </a:r>
          </a:p>
          <a:p>
            <a:r>
              <a:rPr lang="ru-RU" sz="4000" dirty="0" smtClean="0"/>
              <a:t>В среднем поле заглавными буквами пишется ИТОГОВЫЙ ИНДИВИДУАЛЬНЫЙ ПРОЕКТ. На следующей строке заглавными буквами записывается тема проекта (без слова </a:t>
            </a:r>
            <a:r>
              <a:rPr lang="ru-RU" sz="4000" b="1" i="1" dirty="0" smtClean="0"/>
              <a:t>тема и без кавычек). </a:t>
            </a:r>
          </a:p>
          <a:p>
            <a:r>
              <a:rPr lang="ru-RU" sz="4000" dirty="0" smtClean="0"/>
              <a:t>На следующей строчке строчными буквами пишется вид проекта (практико-ориентированный, исследовательский, </a:t>
            </a:r>
            <a:r>
              <a:rPr lang="ru-RU" sz="4000" dirty="0" err="1" smtClean="0"/>
              <a:t>профориентационный</a:t>
            </a:r>
            <a:r>
              <a:rPr lang="ru-RU" sz="4000" dirty="0" smtClean="0"/>
              <a:t>, социальный, творческий, </a:t>
            </a:r>
          </a:p>
          <a:p>
            <a:r>
              <a:rPr lang="ru-RU" sz="4000" dirty="0" smtClean="0"/>
              <a:t>игровой или ролевой, конструкторский) без слов </a:t>
            </a:r>
            <a:r>
              <a:rPr lang="ru-RU" sz="4000" b="1" i="1" dirty="0" smtClean="0"/>
              <a:t>вид проекта </a:t>
            </a:r>
          </a:p>
          <a:p>
            <a:r>
              <a:rPr lang="ru-RU" sz="4000" dirty="0" smtClean="0"/>
              <a:t>Ниже, ближе к правому краю титульного листа, слова – РУКОВОДИТЕЛЬ ПРОЕКТА, указывается фамилия, имя, отчество и должность руководителя (ей). </a:t>
            </a:r>
          </a:p>
          <a:p>
            <a:r>
              <a:rPr lang="ru-RU" sz="4000" dirty="0" smtClean="0"/>
              <a:t>В нижнем поле указывается г.Рыбинск и год выполнения работы (без слова «год»). </a:t>
            </a:r>
          </a:p>
          <a:p>
            <a:r>
              <a:rPr lang="ru-RU" sz="4000" dirty="0" smtClean="0"/>
              <a:t>Размера и вид шрифта титульного листа соответствует основным требованиям оформления текста. Добавляется жирный шрифт. (Шрифт - </a:t>
            </a:r>
            <a:r>
              <a:rPr lang="ru-RU" sz="4000" dirty="0" err="1" smtClean="0"/>
              <a:t>Times</a:t>
            </a:r>
            <a:r>
              <a:rPr lang="ru-RU" sz="4000" dirty="0" smtClean="0"/>
              <a:t> </a:t>
            </a:r>
            <a:r>
              <a:rPr lang="ru-RU" sz="4000" dirty="0" err="1" smtClean="0"/>
              <a:t>New</a:t>
            </a:r>
            <a:r>
              <a:rPr lang="ru-RU" sz="4000" dirty="0" smtClean="0"/>
              <a:t> </a:t>
            </a:r>
            <a:r>
              <a:rPr lang="ru-RU" sz="4000" dirty="0" err="1" smtClean="0"/>
              <a:t>Roman</a:t>
            </a:r>
            <a:r>
              <a:rPr lang="ru-RU" sz="4000" dirty="0" smtClean="0"/>
              <a:t>, жирный; размер шрифта – 14п; межстрочный интервал – 1,5) </a:t>
            </a:r>
          </a:p>
          <a:p>
            <a:r>
              <a:rPr lang="ru-RU" sz="4000" dirty="0" smtClean="0">
                <a:cs typeface="Times New Roman" pitchFamily="18" charset="0"/>
              </a:rPr>
              <a:t>Верхнее, нижнее и правое поле – 1,5 см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; левое – 2,5 см;</a:t>
            </a:r>
            <a:endParaRPr lang="ru-RU" sz="4000" dirty="0" smtClean="0"/>
          </a:p>
        </p:txBody>
      </p:sp>
      <p:pic>
        <p:nvPicPr>
          <p:cNvPr id="30724" name="Picture 4" descr="150 анимаций для презентаций в Powerpoin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98" y="4786322"/>
            <a:ext cx="2500330" cy="20716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Требования к презентации </a:t>
            </a:r>
            <a:br>
              <a:rPr lang="ru-RU" sz="2800" b="1" dirty="0" smtClean="0"/>
            </a:br>
            <a:r>
              <a:rPr lang="ru-RU" sz="2800" b="1" dirty="0" smtClean="0"/>
              <a:t>для защиты проекта 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357298"/>
            <a:ext cx="8358246" cy="5214974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ru-RU" sz="4900" b="1" dirty="0" smtClean="0"/>
              <a:t>Структура презентации: </a:t>
            </a:r>
            <a:endParaRPr lang="ru-RU" sz="4900" dirty="0" smtClean="0"/>
          </a:p>
          <a:p>
            <a:r>
              <a:rPr lang="ru-RU" sz="4900" dirty="0" smtClean="0"/>
              <a:t> </a:t>
            </a:r>
            <a:r>
              <a:rPr lang="ru-RU" sz="4900" b="1" dirty="0" smtClean="0"/>
              <a:t>Первый слайд – «титульный</a:t>
            </a:r>
            <a:r>
              <a:rPr lang="ru-RU" sz="4900" dirty="0" smtClean="0"/>
              <a:t>». На нём обозначаются тема проекта, предметная область и информация об исполнителе.</a:t>
            </a:r>
          </a:p>
          <a:p>
            <a:r>
              <a:rPr lang="ru-RU" sz="4900" dirty="0" smtClean="0"/>
              <a:t> </a:t>
            </a:r>
            <a:r>
              <a:rPr lang="ru-RU" sz="4900" b="1" dirty="0" smtClean="0"/>
              <a:t>Второй слайд </a:t>
            </a:r>
            <a:r>
              <a:rPr lang="ru-RU" sz="4900" dirty="0" smtClean="0"/>
              <a:t>содержит информацию о цели и задачах проекта.</a:t>
            </a:r>
          </a:p>
          <a:p>
            <a:r>
              <a:rPr lang="ru-RU" sz="4900" dirty="0" smtClean="0"/>
              <a:t> </a:t>
            </a:r>
            <a:r>
              <a:rPr lang="ru-RU" sz="4900" b="1" dirty="0" smtClean="0"/>
              <a:t>Третий слайд – </a:t>
            </a:r>
            <a:r>
              <a:rPr lang="ru-RU" sz="4900" dirty="0" smtClean="0"/>
              <a:t>гипотеза проекта.</a:t>
            </a:r>
          </a:p>
          <a:p>
            <a:r>
              <a:rPr lang="ru-RU" sz="4900" dirty="0" smtClean="0"/>
              <a:t> </a:t>
            </a:r>
            <a:r>
              <a:rPr lang="ru-RU" sz="4900" b="1" dirty="0" smtClean="0"/>
              <a:t>Четвёртый слайд </a:t>
            </a:r>
            <a:r>
              <a:rPr lang="ru-RU" sz="4900" dirty="0" smtClean="0"/>
              <a:t>содержит план, по которому будет происходить защита проекта. Он может соответствовать плану самого проекта или быть его переработанной версией.</a:t>
            </a:r>
          </a:p>
          <a:p>
            <a:pPr>
              <a:buNone/>
            </a:pPr>
            <a:endParaRPr lang="ru-RU" sz="4900" dirty="0" smtClean="0"/>
          </a:p>
          <a:p>
            <a:r>
              <a:rPr lang="ru-RU" sz="4900" dirty="0" smtClean="0"/>
              <a:t> </a:t>
            </a:r>
            <a:r>
              <a:rPr lang="ru-RU" sz="4900" b="1" dirty="0" smtClean="0"/>
              <a:t>Следующие слайды </a:t>
            </a:r>
            <a:r>
              <a:rPr lang="ru-RU" sz="4900" dirty="0" smtClean="0"/>
              <a:t>создаются в порядке, предусмотренном в плане защиты проекта (третьем слайде). Слайды могут содержать иллюстрации (с подписью), схемы (с подписью), диаграммы и графики (с подписью) и небольшой текст, выражающий основную мысль. </a:t>
            </a:r>
          </a:p>
          <a:p>
            <a:endParaRPr lang="ru-RU" sz="4900" dirty="0" smtClean="0"/>
          </a:p>
          <a:p>
            <a:r>
              <a:rPr lang="ru-RU" sz="4900" dirty="0" smtClean="0"/>
              <a:t>Содержимое слайда должно обязательно соответствовать заголовку слайда. </a:t>
            </a:r>
          </a:p>
          <a:p>
            <a:r>
              <a:rPr lang="ru-RU" sz="4900" dirty="0" smtClean="0"/>
              <a:t> </a:t>
            </a:r>
            <a:r>
              <a:rPr lang="ru-RU" sz="4900" b="1" dirty="0" smtClean="0"/>
              <a:t>Предпоследний слайд – </a:t>
            </a:r>
            <a:r>
              <a:rPr lang="ru-RU" sz="4900" dirty="0" smtClean="0"/>
              <a:t>подтверждение или опровержение гипотезы (выводы).</a:t>
            </a:r>
          </a:p>
          <a:p>
            <a:pPr>
              <a:buNone/>
            </a:pPr>
            <a:endParaRPr lang="ru-RU" sz="4900" dirty="0" smtClean="0"/>
          </a:p>
          <a:p>
            <a:r>
              <a:rPr lang="ru-RU" sz="4900" dirty="0" smtClean="0"/>
              <a:t> </a:t>
            </a:r>
            <a:r>
              <a:rPr lang="ru-RU" sz="4900" b="1" dirty="0" smtClean="0"/>
              <a:t>Последний слайд – </a:t>
            </a:r>
            <a:r>
              <a:rPr lang="ru-RU" sz="4900" dirty="0" smtClean="0"/>
              <a:t>список литературы.</a:t>
            </a:r>
          </a:p>
          <a:p>
            <a:endParaRPr lang="ru-RU" sz="4900" dirty="0" smtClean="0"/>
          </a:p>
          <a:p>
            <a:r>
              <a:rPr lang="ru-RU" sz="4900" b="1" i="1" dirty="0" smtClean="0"/>
              <a:t>Рекомендация при разработке компьютерной презентации: не нагружать слайды сильно текстом. Объём текста такой, чтобы его можно было «ухватить» взглядом в течение 2-3 секунд. </a:t>
            </a:r>
            <a:endParaRPr lang="ru-RU" sz="4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Оформление шапки титульного листа</a:t>
            </a:r>
            <a:endParaRPr lang="ru-RU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Размер шрифта: 14 </a:t>
            </a:r>
            <a:r>
              <a:rPr lang="ru-RU" dirty="0" err="1" smtClean="0"/>
              <a:t>pt</a:t>
            </a:r>
            <a:r>
              <a:rPr lang="ru-RU" dirty="0" smtClean="0"/>
              <a:t>, выделение шрифта не применяется.</a:t>
            </a:r>
          </a:p>
          <a:p>
            <a:r>
              <a:rPr lang="ru-RU" dirty="0" smtClean="0"/>
              <a:t>Интервал:</a:t>
            </a:r>
          </a:p>
          <a:p>
            <a:pPr lvl="1"/>
            <a:r>
              <a:rPr lang="ru-RU" dirty="0" smtClean="0"/>
              <a:t>перед и после: 0 см;</a:t>
            </a:r>
          </a:p>
          <a:p>
            <a:pPr lvl="1"/>
            <a:r>
              <a:rPr lang="ru-RU" dirty="0" smtClean="0"/>
              <a:t>межстрочный: 1,5 строки (полуторный).</a:t>
            </a:r>
          </a:p>
          <a:p>
            <a:r>
              <a:rPr lang="ru-RU" dirty="0" smtClean="0"/>
              <a:t>Выравнивание текста: по центру.</a:t>
            </a:r>
          </a:p>
          <a:p>
            <a:r>
              <a:rPr lang="ru-RU" dirty="0" smtClean="0"/>
              <a:t>Отступ:</a:t>
            </a:r>
          </a:p>
          <a:p>
            <a:pPr lvl="1"/>
            <a:r>
              <a:rPr lang="ru-RU" dirty="0" smtClean="0"/>
              <a:t>слева и справа: 0 см;</a:t>
            </a:r>
          </a:p>
          <a:p>
            <a:pPr lvl="1"/>
            <a:r>
              <a:rPr lang="ru-RU" dirty="0" smtClean="0"/>
              <a:t>первая строка: нет.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Оформление центральной части титульного листа. </a:t>
            </a:r>
            <a:endParaRPr lang="ru-RU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58204" cy="5429264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ru-RU" b="1" dirty="0" smtClean="0"/>
          </a:p>
          <a:p>
            <a:r>
              <a:rPr lang="ru-RU" sz="6400" dirty="0" smtClean="0"/>
              <a:t>После шапки следует центральная часть титульного листа, она должна быть расположена примерно в центре листа, иногда с небольшим смещением к верхней части.</a:t>
            </a:r>
          </a:p>
          <a:p>
            <a:r>
              <a:rPr lang="ru-RU" sz="6400" dirty="0" smtClean="0"/>
              <a:t>В центральной части титульного листа указывается тип проектной работы:</a:t>
            </a:r>
          </a:p>
          <a:p>
            <a:r>
              <a:rPr lang="ru-RU" sz="6400" dirty="0" smtClean="0"/>
              <a:t>Размер шрифта: 16 </a:t>
            </a:r>
            <a:r>
              <a:rPr lang="ru-RU" sz="6400" dirty="0" err="1" smtClean="0"/>
              <a:t>pt</a:t>
            </a:r>
            <a:r>
              <a:rPr lang="ru-RU" sz="6400" dirty="0" smtClean="0"/>
              <a:t>, полужирный, буквы заглавные.</a:t>
            </a:r>
          </a:p>
          <a:p>
            <a:r>
              <a:rPr lang="ru-RU" sz="6400" dirty="0" smtClean="0"/>
              <a:t>Интервал:</a:t>
            </a:r>
          </a:p>
          <a:p>
            <a:pPr lvl="1"/>
            <a:r>
              <a:rPr lang="ru-RU" sz="6400" dirty="0" smtClean="0"/>
              <a:t>перед и после: 0 см;</a:t>
            </a:r>
          </a:p>
          <a:p>
            <a:pPr lvl="1"/>
            <a:r>
              <a:rPr lang="ru-RU" sz="6400" dirty="0" smtClean="0"/>
              <a:t>межстрочный: 1,5 строки (полуторный).</a:t>
            </a:r>
          </a:p>
          <a:p>
            <a:r>
              <a:rPr lang="ru-RU" sz="6400" dirty="0" smtClean="0"/>
              <a:t>Выравнивание текста: по центру.</a:t>
            </a:r>
          </a:p>
          <a:p>
            <a:r>
              <a:rPr lang="ru-RU" sz="6400" dirty="0" smtClean="0"/>
              <a:t>Отступ:</a:t>
            </a:r>
          </a:p>
          <a:p>
            <a:pPr lvl="1"/>
            <a:r>
              <a:rPr lang="ru-RU" sz="6400" dirty="0" smtClean="0"/>
              <a:t>слева и справа: 0 см;</a:t>
            </a:r>
          </a:p>
          <a:p>
            <a:pPr lvl="1"/>
            <a:r>
              <a:rPr lang="ru-RU" sz="6400" dirty="0" smtClean="0"/>
              <a:t>первая строка: нет.</a:t>
            </a:r>
          </a:p>
          <a:p>
            <a:r>
              <a:rPr lang="ru-RU" sz="6400" dirty="0" smtClean="0"/>
              <a:t>После типа работы на следующей строке (или через 1 пустую строку) указывается тема проектной работы, требования к ее оформлению следующие:</a:t>
            </a:r>
          </a:p>
          <a:p>
            <a:r>
              <a:rPr lang="ru-RU" sz="6400" dirty="0" smtClean="0"/>
              <a:t>Размер шрифта: 14 </a:t>
            </a:r>
            <a:r>
              <a:rPr lang="ru-RU" sz="6400" dirty="0" err="1" smtClean="0"/>
              <a:t>pt</a:t>
            </a:r>
            <a:r>
              <a:rPr lang="ru-RU" sz="6400" dirty="0" smtClean="0"/>
              <a:t>, выделение шрифта не применяется.</a:t>
            </a:r>
          </a:p>
          <a:p>
            <a:r>
              <a:rPr lang="ru-RU" sz="6400" dirty="0" smtClean="0"/>
              <a:t>Интервал:</a:t>
            </a:r>
          </a:p>
          <a:p>
            <a:pPr lvl="1"/>
            <a:r>
              <a:rPr lang="ru-RU" sz="6400" dirty="0" smtClean="0"/>
              <a:t>перед и после: 0 см;</a:t>
            </a:r>
          </a:p>
          <a:p>
            <a:pPr lvl="1"/>
            <a:r>
              <a:rPr lang="ru-RU" sz="6400" dirty="0" smtClean="0"/>
              <a:t>межстрочный: 1,5 строки (полуторный).</a:t>
            </a:r>
          </a:p>
          <a:p>
            <a:r>
              <a:rPr lang="ru-RU" sz="6400" dirty="0" smtClean="0"/>
              <a:t>Выравнивание текста: по центру.</a:t>
            </a:r>
          </a:p>
          <a:p>
            <a:r>
              <a:rPr lang="ru-RU" sz="6400" dirty="0" smtClean="0"/>
              <a:t>Отступ:</a:t>
            </a:r>
          </a:p>
          <a:p>
            <a:pPr lvl="1"/>
            <a:r>
              <a:rPr lang="ru-RU" sz="6400" dirty="0" smtClean="0"/>
              <a:t>слева и справа: 0 см;</a:t>
            </a:r>
          </a:p>
          <a:p>
            <a:pPr lvl="1"/>
            <a:r>
              <a:rPr lang="ru-RU" sz="6400" dirty="0" smtClean="0"/>
              <a:t>первая строка: нет.</a:t>
            </a:r>
          </a:p>
          <a:p>
            <a:pPr>
              <a:buNone/>
            </a:pPr>
            <a:endParaRPr lang="ru-RU" sz="6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Оформление блока с данными воспитателя</a:t>
            </a:r>
            <a:endParaRPr lang="ru-RU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endParaRPr lang="ru-RU" b="1" dirty="0" smtClean="0"/>
          </a:p>
          <a:p>
            <a:r>
              <a:rPr lang="ru-RU" dirty="0" smtClean="0"/>
              <a:t>Следующей частью титульного листа является блок, в котором указываются данные подготовившего проектную работу , данный блок начинается от центра листа с пропуском 2-3 пустых строк после темы работы, требованиями к оформлению данного блока являются:</a:t>
            </a:r>
          </a:p>
          <a:p>
            <a:r>
              <a:rPr lang="ru-RU" dirty="0" smtClean="0"/>
              <a:t>Размер шрифта: 14 </a:t>
            </a:r>
            <a:r>
              <a:rPr lang="ru-RU" dirty="0" err="1" smtClean="0"/>
              <a:t>pt</a:t>
            </a:r>
            <a:r>
              <a:rPr lang="ru-RU" dirty="0" smtClean="0"/>
              <a:t>, выделение шрифта не применяется.</a:t>
            </a:r>
          </a:p>
          <a:p>
            <a:r>
              <a:rPr lang="ru-RU" dirty="0" smtClean="0"/>
              <a:t>Интервал:</a:t>
            </a:r>
          </a:p>
          <a:p>
            <a:pPr lvl="1"/>
            <a:r>
              <a:rPr lang="ru-RU" dirty="0" smtClean="0"/>
              <a:t>перед и после: 0 см;</a:t>
            </a:r>
          </a:p>
          <a:p>
            <a:pPr lvl="1"/>
            <a:r>
              <a:rPr lang="ru-RU" dirty="0" smtClean="0"/>
              <a:t>межстрочный: 1,5 строки (полуторный).</a:t>
            </a:r>
          </a:p>
          <a:p>
            <a:r>
              <a:rPr lang="ru-RU" dirty="0" smtClean="0"/>
              <a:t>Выравнивание текста: по левому краю.</a:t>
            </a:r>
          </a:p>
          <a:p>
            <a:r>
              <a:rPr lang="ru-RU" dirty="0" smtClean="0"/>
              <a:t>Отступ:</a:t>
            </a:r>
          </a:p>
          <a:p>
            <a:pPr lvl="1"/>
            <a:r>
              <a:rPr lang="ru-RU" dirty="0" smtClean="0"/>
              <a:t>слева: 9 см (можно использовать линейку, расположенную вверху листа);</a:t>
            </a:r>
          </a:p>
          <a:p>
            <a:pPr lvl="1"/>
            <a:r>
              <a:rPr lang="ru-RU" dirty="0" smtClean="0"/>
              <a:t>справа: 0 см;</a:t>
            </a:r>
          </a:p>
          <a:p>
            <a:pPr lvl="1"/>
            <a:r>
              <a:rPr lang="ru-RU" dirty="0" smtClean="0"/>
              <a:t>первая строка: нет.</a:t>
            </a:r>
          </a:p>
          <a:p>
            <a:r>
              <a:rPr lang="ru-RU" dirty="0" smtClean="0"/>
              <a:t>Ниже приведен пример получившегося блока после редактирования.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Оформление нижней части титульного листа</a:t>
            </a:r>
            <a:endParaRPr lang="ru-RU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endParaRPr lang="ru-RU" b="1" dirty="0" smtClean="0"/>
          </a:p>
          <a:p>
            <a:r>
              <a:rPr lang="ru-RU" dirty="0" smtClean="0"/>
              <a:t>Последней частью титульного листа является блок, в котором указан населенный пункт и год сдачи работы, он располагается в самом низу листа по центру, требования к данному тексту следующие:</a:t>
            </a:r>
          </a:p>
          <a:p>
            <a:r>
              <a:rPr lang="ru-RU" dirty="0" smtClean="0"/>
              <a:t>Размер шрифта: 14 </a:t>
            </a:r>
            <a:r>
              <a:rPr lang="ru-RU" dirty="0" err="1" smtClean="0"/>
              <a:t>pt</a:t>
            </a:r>
            <a:r>
              <a:rPr lang="ru-RU" dirty="0" smtClean="0"/>
              <a:t>, выделение шрифта не применяется.</a:t>
            </a:r>
          </a:p>
          <a:p>
            <a:r>
              <a:rPr lang="ru-RU" dirty="0" smtClean="0"/>
              <a:t>Интервал:</a:t>
            </a:r>
          </a:p>
          <a:p>
            <a:pPr lvl="1"/>
            <a:r>
              <a:rPr lang="ru-RU" dirty="0" smtClean="0"/>
              <a:t>перед и после: 0 см;</a:t>
            </a:r>
          </a:p>
          <a:p>
            <a:pPr lvl="1"/>
            <a:r>
              <a:rPr lang="ru-RU" dirty="0" smtClean="0"/>
              <a:t>межстрочный: 1,5 строки (полуторный).</a:t>
            </a:r>
          </a:p>
          <a:p>
            <a:r>
              <a:rPr lang="ru-RU" dirty="0" smtClean="0"/>
              <a:t>Выравнивание текста: по центру.</a:t>
            </a:r>
          </a:p>
          <a:p>
            <a:r>
              <a:rPr lang="ru-RU" dirty="0" smtClean="0"/>
              <a:t>Отступ:</a:t>
            </a:r>
          </a:p>
          <a:p>
            <a:pPr lvl="1"/>
            <a:r>
              <a:rPr lang="ru-RU" dirty="0" smtClean="0"/>
              <a:t>слева и справа: 0 см;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150 анимаций для презентаций в Powerpoin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84168" y="4077072"/>
            <a:ext cx="2414072" cy="244827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39552" y="642918"/>
            <a:ext cx="8064896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План или оглавление:</a:t>
            </a:r>
          </a:p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В нем приводятся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пункты работы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с указанием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   страниц.</a:t>
            </a:r>
          </a:p>
          <a:p>
            <a:endParaRPr lang="ru-RU" sz="2800" dirty="0" smtClean="0">
              <a:solidFill>
                <a:schemeClr val="accent1">
                  <a:lumMod val="50000"/>
                </a:schemeClr>
              </a:solidFill>
              <a:cs typeface="Times New Roman" pitchFamily="18" charset="0"/>
            </a:endParaRPr>
          </a:p>
          <a:p>
            <a:r>
              <a:rPr lang="ru-RU" sz="2400" dirty="0" smtClean="0">
                <a:cs typeface="Times New Roman" pitchFamily="18" charset="0"/>
              </a:rPr>
              <a:t>I</a:t>
            </a:r>
            <a:r>
              <a:rPr lang="ru-RU" sz="2400" dirty="0" smtClean="0">
                <a:cs typeface="Times New Roman" pitchFamily="18" charset="0"/>
              </a:rPr>
              <a:t>. Введение ………………………………………………………….стр. </a:t>
            </a:r>
          </a:p>
          <a:p>
            <a:r>
              <a:rPr lang="ru-RU" sz="2400" dirty="0" smtClean="0">
                <a:cs typeface="Times New Roman" pitchFamily="18" charset="0"/>
              </a:rPr>
              <a:t>II. Основная часть ………………………………………………….……  .стр. </a:t>
            </a:r>
          </a:p>
          <a:p>
            <a:r>
              <a:rPr lang="ru-RU" sz="2400" dirty="0" smtClean="0">
                <a:cs typeface="Times New Roman" pitchFamily="18" charset="0"/>
              </a:rPr>
              <a:t>III. Заключение.………………………                         стр. </a:t>
            </a:r>
          </a:p>
          <a:p>
            <a:r>
              <a:rPr lang="ru-RU" sz="2400" dirty="0" smtClean="0">
                <a:cs typeface="Times New Roman" pitchFamily="18" charset="0"/>
              </a:rPr>
              <a:t>IV. Список литературы……………………………………………..стр. </a:t>
            </a:r>
          </a:p>
          <a:p>
            <a:r>
              <a:rPr lang="ru-RU" sz="2400" dirty="0" smtClean="0">
                <a:cs typeface="Times New Roman" pitchFamily="18" charset="0"/>
              </a:rPr>
              <a:t>V. Приложения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………………………………………    стр.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lifeo.ru/wp-content/uploads/gif-dlya-prezentaciy-96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1357298"/>
            <a:ext cx="3500462" cy="242889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Паспорт проектной работы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357298"/>
            <a:ext cx="8229600" cy="4740277"/>
          </a:xfrm>
        </p:spPr>
        <p:txBody>
          <a:bodyPr>
            <a:normAutofit fontScale="85000" lnSpcReduction="20000"/>
          </a:bodyPr>
          <a:lstStyle/>
          <a:p>
            <a:endParaRPr lang="ru-RU" dirty="0" smtClean="0"/>
          </a:p>
          <a:p>
            <a:pPr>
              <a:buNone/>
            </a:pPr>
            <a:endParaRPr lang="ru-RU" b="1" dirty="0" smtClean="0"/>
          </a:p>
          <a:p>
            <a:r>
              <a:rPr lang="ru-RU" dirty="0" smtClean="0"/>
              <a:t>название проекта, </a:t>
            </a:r>
          </a:p>
          <a:p>
            <a:r>
              <a:rPr lang="ru-RU" dirty="0" smtClean="0"/>
              <a:t> указание автора проекта, </a:t>
            </a:r>
          </a:p>
          <a:p>
            <a:r>
              <a:rPr lang="ru-RU" dirty="0" smtClean="0"/>
              <a:t> состав проектной группы, </a:t>
            </a:r>
          </a:p>
          <a:p>
            <a:r>
              <a:rPr lang="ru-RU" dirty="0" smtClean="0"/>
              <a:t> имя научного руководителя; </a:t>
            </a:r>
          </a:p>
          <a:p>
            <a:r>
              <a:rPr lang="ru-RU" dirty="0" smtClean="0"/>
              <a:t> краткое описание проекта: цели, задачи, результат проекта (продукт); </a:t>
            </a:r>
          </a:p>
          <a:p>
            <a:r>
              <a:rPr lang="ru-RU" dirty="0" smtClean="0"/>
              <a:t>этапы проектной работы: даты, основные этапы и краткое содержание проделанной работы, результат на каждом этапе; </a:t>
            </a:r>
          </a:p>
          <a:p>
            <a:r>
              <a:rPr lang="ru-RU" dirty="0" smtClean="0"/>
              <a:t>материально-техническое обеспечение проекта.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526</TotalTime>
  <Words>2472</Words>
  <Application>Microsoft Office PowerPoint</Application>
  <PresentationFormat>Экран (4:3)</PresentationFormat>
  <Paragraphs>226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Презентация PowerPoint</vt:lpstr>
      <vt:lpstr> Проектная работа должна быть построена по определенной структуре. </vt:lpstr>
      <vt:lpstr>Титульный лист</vt:lpstr>
      <vt:lpstr>Оформление шапки титульного листа</vt:lpstr>
      <vt:lpstr>Оформление центральной части титульного листа. </vt:lpstr>
      <vt:lpstr>Оформление блока с данными воспитателя</vt:lpstr>
      <vt:lpstr>Оформление нижней части титульного листа</vt:lpstr>
      <vt:lpstr>Презентация PowerPoint</vt:lpstr>
      <vt:lpstr>Паспорт проектной работы</vt:lpstr>
      <vt:lpstr> </vt:lpstr>
      <vt:lpstr>Презентация PowerPoint</vt:lpstr>
      <vt:lpstr>Требования к оформлению  «Введения проектной работы»</vt:lpstr>
      <vt:lpstr>Что запрещено делать при оформлении « Введения»</vt:lpstr>
      <vt:lpstr>Презентация PowerPoint</vt:lpstr>
      <vt:lpstr>Основная часть</vt:lpstr>
      <vt:lpstr>Презентация PowerPoint</vt:lpstr>
      <vt:lpstr>Оформление основного текста проектной работы</vt:lpstr>
      <vt:lpstr>Нумерация страниц</vt:lpstr>
      <vt:lpstr>Оформление ссылок на рисунок</vt:lpstr>
      <vt:lpstr>Оформление заголовков в проектной работе</vt:lpstr>
      <vt:lpstr>Оформление заголовков в проектной работе</vt:lpstr>
      <vt:lpstr>Использование сокращений в проектной работе</vt:lpstr>
      <vt:lpstr>Оформление таблиц</vt:lpstr>
      <vt:lpstr>Заключение.</vt:lpstr>
      <vt:lpstr>Литература.</vt:lpstr>
      <vt:lpstr>Оформление списка литературы.</vt:lpstr>
      <vt:lpstr>Например:</vt:lpstr>
      <vt:lpstr> Приложение.</vt:lpstr>
      <vt:lpstr>Презентация PowerPoint</vt:lpstr>
      <vt:lpstr>Требования к презентации  для защиты проекта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Правила оформления исследовательского  проекта</dc:title>
  <dc:creator>алекс</dc:creator>
  <cp:lastModifiedBy>Ученик</cp:lastModifiedBy>
  <cp:revision>76</cp:revision>
  <dcterms:modified xsi:type="dcterms:W3CDTF">2021-04-08T11:25:07Z</dcterms:modified>
</cp:coreProperties>
</file>