
<file path=[Content_Types].xml><?xml version="1.0" encoding="utf-8"?>
<Types xmlns="http://schemas.openxmlformats.org/package/2006/content-types">
  <Default ContentType="image/png" Extension="png"/>
  <Default ContentType="image/jpeg" Extension="jpeg"/>
  <Default ContentType="application/vnd.openxmlformats-package.relationships+xml" Extension="rels"/>
  <Default ContentType="application/xml" Extension="xml"/>
  <Default ContentType="image/vnd.ms-photo" Extension="wdp"/>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6" r:id="rId3"/>
    <p:sldId id="272" r:id="rId4"/>
    <p:sldId id="273" r:id="rId5"/>
    <p:sldId id="275" r:id="rId6"/>
    <p:sldId id="274" r:id="rId7"/>
    <p:sldId id="276" r:id="rId8"/>
    <p:sldId id="277" r:id="rId9"/>
    <p:sldId id="279" r:id="rId10"/>
    <p:sldId id="278" r:id="rId11"/>
    <p:sldId id="280" r:id="rId12"/>
    <p:sldId id="290" r:id="rId13"/>
    <p:sldId id="281" r:id="rId14"/>
    <p:sldId id="292" r:id="rId15"/>
    <p:sldId id="283" r:id="rId16"/>
    <p:sldId id="287" r:id="rId17"/>
    <p:sldId id="288" r:id="rId18"/>
    <p:sldId id="284" r:id="rId19"/>
    <p:sldId id="291" r:id="rId20"/>
    <p:sldId id="258" r:id="rId21"/>
    <p:sldId id="261" r:id="rId22"/>
    <p:sldId id="259" r:id="rId23"/>
    <p:sldId id="285" r:id="rId24"/>
    <p:sldId id="260" r:id="rId25"/>
    <p:sldId id="286" r:id="rId26"/>
    <p:sldId id="262" r:id="rId27"/>
    <p:sldId id="263" r:id="rId28"/>
    <p:sldId id="289"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218"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25.01.2023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25.01.2023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25.01.2023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t>25.01.2023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25.01.2023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25.01.2023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25.01.2023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25.01.2023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25.01.2023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25.01.2023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25.01.2023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t>25.01.2023</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arget="../media/image1.jpeg" Type="http://schemas.openxmlformats.org/officeDocument/2006/relationships/image"/><Relationship Id="rId1" Target="../slideLayouts/slideLayout7.xml" Type="http://schemas.openxmlformats.org/officeDocument/2006/relationships/slideLayout"/></Relationships>
</file>

<file path=ppt/slides/_rels/slide10.xml.rels><?xml version="1.0" encoding="UTF-8" standalone="yes" ?><Relationships xmlns="http://schemas.openxmlformats.org/package/2006/relationships"><Relationship Id="rId2" Target="../media/image25.jpeg" Type="http://schemas.openxmlformats.org/officeDocument/2006/relationships/image"/><Relationship Id="rId1" Target="../slideLayouts/slideLayout7.xml" Type="http://schemas.openxmlformats.org/officeDocument/2006/relationships/slideLayout"/></Relationships>
</file>

<file path=ppt/slides/_rels/slide11.xml.rels><?xml version="1.0" encoding="UTF-8" standalone="yes" ?><Relationships xmlns="http://schemas.openxmlformats.org/package/2006/relationships"><Relationship Id="rId2" Target="../media/image26.jpeg" Type="http://schemas.openxmlformats.org/officeDocument/2006/relationships/image"/><Relationship Id="rId1" Target="../slideLayouts/slideLayout7.xml" Type="http://schemas.openxmlformats.org/officeDocument/2006/relationships/slideLayout"/></Relationships>
</file>

<file path=ppt/slides/_rels/slide12.xml.rels><?xml version="1.0" encoding="UTF-8" standalone="yes" ?><Relationships xmlns="http://schemas.openxmlformats.org/package/2006/relationships"><Relationship Id="rId3" Target="../media/image28.jpeg" Type="http://schemas.openxmlformats.org/officeDocument/2006/relationships/image"/><Relationship Id="rId2" Target="../media/image27.jpeg" Type="http://schemas.openxmlformats.org/officeDocument/2006/relationships/image"/><Relationship Id="rId1" Target="../slideLayouts/slideLayout7.xml" Type="http://schemas.openxmlformats.org/officeDocument/2006/relationships/slideLayout"/></Relationships>
</file>

<file path=ppt/slides/_rels/slide13.xml.rels><?xml version="1.0" encoding="UTF-8" standalone="yes" ?><Relationships xmlns="http://schemas.openxmlformats.org/package/2006/relationships"><Relationship Id="rId2" Target="../media/image29.jpeg" Type="http://schemas.openxmlformats.org/officeDocument/2006/relationships/image"/><Relationship Id="rId1" Target="../slideLayouts/slideLayout7.xml" Type="http://schemas.openxmlformats.org/officeDocument/2006/relationships/slideLayout"/></Relationships>
</file>

<file path=ppt/slides/_rels/slide14.xml.rels><?xml version="1.0" encoding="UTF-8" standalone="yes" ?><Relationships xmlns="http://schemas.openxmlformats.org/package/2006/relationships"><Relationship Id="rId3" Target="../media/image31.jpeg" Type="http://schemas.openxmlformats.org/officeDocument/2006/relationships/image"/><Relationship Id="rId2" Target="../media/image30.jpeg" Type="http://schemas.openxmlformats.org/officeDocument/2006/relationships/image"/><Relationship Id="rId1" Target="../slideLayouts/slideLayout7.xml" Type="http://schemas.openxmlformats.org/officeDocument/2006/relationships/slideLayout"/><Relationship Id="rId4" Target="../media/image32.jpeg" Type="http://schemas.openxmlformats.org/officeDocument/2006/relationships/image"/></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17.xml.rels><?xml version="1.0" encoding="UTF-8" standalone="yes" ?><Relationships xmlns="http://schemas.openxmlformats.org/package/2006/relationships"><Relationship Id="rId3" Target="../media/image42.jpeg" Type="http://schemas.openxmlformats.org/officeDocument/2006/relationships/image"/><Relationship Id="rId2" Target="../media/image41.jpeg" Type="http://schemas.openxmlformats.org/officeDocument/2006/relationships/image"/><Relationship Id="rId1" Target="../slideLayouts/slideLayout7.xml" Type="http://schemas.openxmlformats.org/officeDocument/2006/relationships/slideLayout"/><Relationship Id="rId5" Target="../media/image44.png" Type="http://schemas.openxmlformats.org/officeDocument/2006/relationships/image"/><Relationship Id="rId4" Target="../media/image43.jpeg" Type="http://schemas.openxmlformats.org/officeDocument/2006/relationships/image"/></Relationships>
</file>

<file path=ppt/slides/_rels/slide18.xml.rels><?xml version="1.0" encoding="UTF-8" standalone="yes" ?><Relationships xmlns="http://schemas.openxmlformats.org/package/2006/relationships"><Relationship Id="rId3" Target="../media/image46.jpeg" Type="http://schemas.openxmlformats.org/officeDocument/2006/relationships/image"/><Relationship Id="rId2" Target="../media/image45.jpeg" Type="http://schemas.openxmlformats.org/officeDocument/2006/relationships/image"/><Relationship Id="rId1" Target="../slideLayouts/slideLayout7.xml" Type="http://schemas.openxmlformats.org/officeDocument/2006/relationships/slideLayout"/><Relationship Id="rId6" Target="../media/image49.jpeg" Type="http://schemas.openxmlformats.org/officeDocument/2006/relationships/image"/><Relationship Id="rId5" Target="../media/image48.jpeg" Type="http://schemas.openxmlformats.org/officeDocument/2006/relationships/image"/><Relationship Id="rId4" Target="../media/image47.jpeg" Type="http://schemas.openxmlformats.org/officeDocument/2006/relationships/image"/></Relationships>
</file>

<file path=ppt/slides/_rels/slide19.xml.rels><?xml version="1.0" encoding="UTF-8" standalone="yes" ?><Relationships xmlns="http://schemas.openxmlformats.org/package/2006/relationships"><Relationship Id="rId3" Target="../media/image51.jpeg" Type="http://schemas.openxmlformats.org/officeDocument/2006/relationships/image"/><Relationship Id="rId2" Target="../media/image50.jpeg" Type="http://schemas.openxmlformats.org/officeDocument/2006/relationships/image"/><Relationship Id="rId1" Target="../slideLayouts/slideLayout7.xml" Type="http://schemas.openxmlformats.org/officeDocument/2006/relationships/slideLayout"/><Relationship Id="rId6" Target="../media/image54.jpeg" Type="http://schemas.openxmlformats.org/officeDocument/2006/relationships/image"/><Relationship Id="rId5" Target="../media/image53.jpeg" Type="http://schemas.openxmlformats.org/officeDocument/2006/relationships/image"/><Relationship Id="rId4" Target="../media/image52.jpeg" Type="http://schemas.openxmlformats.org/officeDocument/2006/relationships/image"/></Relationships>
</file>

<file path=ppt/slides/_rels/slide2.xml.rels><?xml version="1.0" encoding="UTF-8" standalone="yes" ?><Relationships xmlns="http://schemas.openxmlformats.org/package/2006/relationships"><Relationship Id="rId2" Target="../media/image2.jpeg" Type="http://schemas.openxmlformats.org/officeDocument/2006/relationships/image"/><Relationship Id="rId1" Target="../slideLayouts/slideLayout7.xml" Type="http://schemas.openxmlformats.org/officeDocument/2006/relationships/slideLayout"/></Relationships>
</file>

<file path=ppt/slides/_rels/slide20.xml.rels><?xml version="1.0" encoding="UTF-8" standalone="yes" ?><Relationships xmlns="http://schemas.openxmlformats.org/package/2006/relationships"><Relationship Id="rId3" Target="../media/image56.jpeg" Type="http://schemas.openxmlformats.org/officeDocument/2006/relationships/image"/><Relationship Id="rId2" Target="../media/image55.jpeg" Type="http://schemas.openxmlformats.org/officeDocument/2006/relationships/image"/><Relationship Id="rId1" Target="../slideLayouts/slideLayout7.xml" Type="http://schemas.openxmlformats.org/officeDocument/2006/relationships/slideLayout"/><Relationship Id="rId4" Target="../media/image57.jpeg" Type="http://schemas.openxmlformats.org/officeDocument/2006/relationships/image"/></Relationships>
</file>

<file path=ppt/slides/_rels/slide21.xml.rels><?xml version="1.0" encoding="UTF-8" standalone="yes" ?><Relationships xmlns="http://schemas.openxmlformats.org/package/2006/relationships"><Relationship Id="rId2" Target="../media/image58.jpeg" Type="http://schemas.openxmlformats.org/officeDocument/2006/relationships/image"/><Relationship Id="rId1" Target="../slideLayouts/slideLayout7.xml" Type="http://schemas.openxmlformats.org/officeDocument/2006/relationships/slideLayout"/></Relationships>
</file>

<file path=ppt/slides/_rels/slide22.xml.rels><?xml version="1.0" encoding="UTF-8" standalone="yes" ?><Relationships xmlns="http://schemas.openxmlformats.org/package/2006/relationships"><Relationship Id="rId3" Target="../media/image60.jpeg" Type="http://schemas.openxmlformats.org/officeDocument/2006/relationships/image"/><Relationship Id="rId2" Target="../media/image59.jpeg" Type="http://schemas.openxmlformats.org/officeDocument/2006/relationships/image"/><Relationship Id="rId1" Target="../slideLayouts/slideLayout7.xml" Type="http://schemas.openxmlformats.org/officeDocument/2006/relationships/slideLayout"/><Relationship Id="rId4" Target="../media/image61.jpeg" Type="http://schemas.openxmlformats.org/officeDocument/2006/relationships/image"/></Relationships>
</file>

<file path=ppt/slides/_rels/slide2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7.xml"/><Relationship Id="rId4" Type="http://schemas.openxmlformats.org/officeDocument/2006/relationships/image" Target="../media/image64.jpeg"/></Relationships>
</file>

<file path=ppt/slides/_rels/slide24.xml.rels><?xml version="1.0" encoding="UTF-8" standalone="yes" ?><Relationships xmlns="http://schemas.openxmlformats.org/package/2006/relationships"><Relationship Id="rId3" Target="../media/image66.jpeg" Type="http://schemas.openxmlformats.org/officeDocument/2006/relationships/image"/><Relationship Id="rId2" Target="../media/image65.jpeg" Type="http://schemas.openxmlformats.org/officeDocument/2006/relationships/image"/><Relationship Id="rId1" Target="../slideLayouts/slideLayout7.xml" Type="http://schemas.openxmlformats.org/officeDocument/2006/relationships/slideLayout"/></Relationships>
</file>

<file path=ppt/slides/_rels/slide25.xml.rels><?xml version="1.0" encoding="UTF-8" standalone="yes" ?><Relationships xmlns="http://schemas.openxmlformats.org/package/2006/relationships"><Relationship Id="rId2" Target="../media/image67.jpeg" Type="http://schemas.openxmlformats.org/officeDocument/2006/relationships/image"/><Relationship Id="rId1" Target="../slideLayouts/slideLayout7.xml" Type="http://schemas.openxmlformats.org/officeDocument/2006/relationships/slideLayout"/></Relationships>
</file>

<file path=ppt/slides/_rels/slide26.xml.rels><?xml version="1.0" encoding="UTF-8" standalone="yes" ?><Relationships xmlns="http://schemas.openxmlformats.org/package/2006/relationships"><Relationship Id="rId2" Target="../media/image68.jpeg" Type="http://schemas.openxmlformats.org/officeDocument/2006/relationships/image"/><Relationship Id="rId1" Target="../slideLayouts/slideLayout7.xml" Type="http://schemas.openxmlformats.org/officeDocument/2006/relationships/slideLayout"/></Relationships>
</file>

<file path=ppt/slides/_rels/slide27.xml.rels><?xml version="1.0" encoding="UTF-8" standalone="yes" ?><Relationships xmlns="http://schemas.openxmlformats.org/package/2006/relationships"><Relationship Id="rId3" Target="../media/image70.jpeg" Type="http://schemas.openxmlformats.org/officeDocument/2006/relationships/image"/><Relationship Id="rId2" Target="../media/image69.jpeg" Type="http://schemas.openxmlformats.org/officeDocument/2006/relationships/image"/><Relationship Id="rId1" Target="../slideLayouts/slideLayout7.xml" Type="http://schemas.openxmlformats.org/officeDocument/2006/relationships/slideLayout"/></Relationships>
</file>

<file path=ppt/slides/_rels/slide28.xml.rels><?xml version="1.0" encoding="UTF-8" standalone="yes" ?><Relationships xmlns="http://schemas.openxmlformats.org/package/2006/relationships"><Relationship Id="rId8" Target="../media/image75.jpeg" Type="http://schemas.openxmlformats.org/officeDocument/2006/relationships/image"/><Relationship Id="rId3" Target="../media/image72.jpeg" Type="http://schemas.openxmlformats.org/officeDocument/2006/relationships/image"/><Relationship Id="rId7" Target="../media/hdphoto3.wdp" Type="http://schemas.microsoft.com/office/2007/relationships/hdphoto"/><Relationship Id="rId2" Target="../media/image71.jpeg" Type="http://schemas.openxmlformats.org/officeDocument/2006/relationships/image"/><Relationship Id="rId1" Target="../slideLayouts/slideLayout7.xml" Type="http://schemas.openxmlformats.org/officeDocument/2006/relationships/slideLayout"/><Relationship Id="rId6" Target="../media/image74.jpeg" Type="http://schemas.openxmlformats.org/officeDocument/2006/relationships/image"/><Relationship Id="rId5" Target="../media/image73.jpeg" Type="http://schemas.openxmlformats.org/officeDocument/2006/relationships/image"/><Relationship Id="rId10" Target="../media/image77.jpeg" Type="http://schemas.openxmlformats.org/officeDocument/2006/relationships/image"/><Relationship Id="rId4" Target="../media/hdphoto2.wdp" Type="http://schemas.microsoft.com/office/2007/relationships/hdphoto"/><Relationship Id="rId9" Target="../media/image76.jpeg" Type="http://schemas.openxmlformats.org/officeDocument/2006/relationships/image"/></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8" Target="../media/image14.jpeg" Type="http://schemas.openxmlformats.org/officeDocument/2006/relationships/image"/><Relationship Id="rId3" Target="../media/image10.jpeg" Type="http://schemas.openxmlformats.org/officeDocument/2006/relationships/image"/><Relationship Id="rId7" Target="../media/hdphoto1.wdp" Type="http://schemas.microsoft.com/office/2007/relationships/hdphoto"/><Relationship Id="rId2" Target="../media/image9.jpeg" Type="http://schemas.openxmlformats.org/officeDocument/2006/relationships/image"/><Relationship Id="rId1" Target="../slideLayouts/slideLayout7.xml" Type="http://schemas.openxmlformats.org/officeDocument/2006/relationships/slideLayout"/><Relationship Id="rId6" Target="../media/image13.jpeg" Type="http://schemas.openxmlformats.org/officeDocument/2006/relationships/image"/><Relationship Id="rId5" Target="../media/image12.jpeg" Type="http://schemas.openxmlformats.org/officeDocument/2006/relationships/image"/><Relationship Id="rId4" Target="../media/image11.jpeg" Type="http://schemas.openxmlformats.org/officeDocument/2006/relationships/image"/></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arget="../media/image18.jpeg" Type="http://schemas.openxmlformats.org/officeDocument/2006/relationships/image"/><Relationship Id="rId2" Target="../media/image17.jpeg" Type="http://schemas.openxmlformats.org/officeDocument/2006/relationships/image"/><Relationship Id="rId1" Target="../slideLayouts/slideLayout7.xml" Type="http://schemas.openxmlformats.org/officeDocument/2006/relationships/slideLayout"/></Relationships>
</file>

<file path=ppt/slides/_rels/slide8.xml.rels><?xml version="1.0" encoding="UTF-8" standalone="yes" ?><Relationships xmlns="http://schemas.openxmlformats.org/package/2006/relationships"><Relationship Id="rId3" Target="../media/image20.jpeg" Type="http://schemas.openxmlformats.org/officeDocument/2006/relationships/image"/><Relationship Id="rId2" Target="../media/image19.jpeg" Type="http://schemas.openxmlformats.org/officeDocument/2006/relationships/image"/><Relationship Id="rId1" Target="../slideLayouts/slideLayout7.xml" Type="http://schemas.openxmlformats.org/officeDocument/2006/relationships/slideLayout"/><Relationship Id="rId4" Target="../media/image21.jpeg" Type="http://schemas.openxmlformats.org/officeDocument/2006/relationships/image"/></Relationships>
</file>

<file path=ppt/slides/_rels/slide9.xml.rels><?xml version="1.0" encoding="UTF-8" standalone="yes" ?><Relationships xmlns="http://schemas.openxmlformats.org/package/2006/relationships"><Relationship Id="rId3" Target="../media/image22.jpeg" Type="http://schemas.openxmlformats.org/officeDocument/2006/relationships/image"/><Relationship Id="rId2" Target="https://proektoria.online/" TargetMode="External" Type="http://schemas.openxmlformats.org/officeDocument/2006/relationships/hyperlink"/><Relationship Id="rId1" Target="../slideLayouts/slideLayout7.xml" Type="http://schemas.openxmlformats.org/officeDocument/2006/relationships/slideLayout"/><Relationship Id="rId5" Target="../media/image24.jpeg" Type="http://schemas.openxmlformats.org/officeDocument/2006/relationships/image"/><Relationship Id="rId4" Target="../media/image23.pn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1" y="373306"/>
            <a:ext cx="8208913" cy="830997"/>
          </a:xfrm>
          <a:prstGeom prst="rect">
            <a:avLst/>
          </a:prstGeom>
          <a:noFill/>
        </p:spPr>
        <p:txBody>
          <a:bodyPr wrap="square" rtlCol="0">
            <a:spAutoFit/>
          </a:bodyPr>
          <a:lstStyle/>
          <a:p>
            <a:pPr algn="ctr"/>
            <a:r>
              <a:rPr lang="ru-RU" sz="2400" b="1" dirty="0" smtClean="0">
                <a:latin typeface="Times New Roman" panose="02020603050405020304" pitchFamily="18" charset="0"/>
                <a:cs typeface="Times New Roman" panose="02020603050405020304" pitchFamily="18" charset="0"/>
              </a:rPr>
              <a:t>Модуль рабочей программы  воспитания  </a:t>
            </a:r>
          </a:p>
          <a:p>
            <a:pPr algn="ctr"/>
            <a:r>
              <a:rPr lang="ru-RU" sz="2400" b="1" dirty="0" smtClean="0">
                <a:latin typeface="Times New Roman" panose="02020603050405020304" pitchFamily="18" charset="0"/>
                <a:cs typeface="Times New Roman" panose="02020603050405020304" pitchFamily="18" charset="0"/>
              </a:rPr>
              <a:t>ГУ ЯО «Рыбинский детский дом на 2021-2025 гг.</a:t>
            </a:r>
            <a:endParaRPr lang="ru-RU" sz="2400" b="1" dirty="0">
              <a:latin typeface="Times New Roman" panose="02020603050405020304" pitchFamily="18" charset="0"/>
              <a:cs typeface="Times New Roman" panose="02020603050405020304" pitchFamily="18" charset="0"/>
            </a:endParaRPr>
          </a:p>
        </p:txBody>
      </p:sp>
      <p:pic>
        <p:nvPicPr>
          <p:cNvPr id="1026" name="Picture 2" descr="D:\Работа в  Детском  доме\профориентация моя доп. работа\на педсовет по проф за 2022 г\Новый точечный рисунок.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6919" y="1459086"/>
            <a:ext cx="6734175" cy="5019675"/>
          </a:xfrm>
          <a:prstGeom prst="rect">
            <a:avLst/>
          </a:prstGeom>
          <a:noFill/>
          <a:scene3d>
            <a:camera prst="orthographicFront"/>
            <a:lightRig rig="threePt" dir="t"/>
          </a:scene3d>
          <a:sp3d contourW="31750">
            <a:contourClr>
              <a:srgbClr val="00B05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9380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39552" y="404664"/>
            <a:ext cx="8280919" cy="2862322"/>
          </a:xfrm>
          <a:prstGeom prst="rect">
            <a:avLst/>
          </a:prstGeom>
          <a:noFill/>
        </p:spPr>
        <p:txBody>
          <a:bodyPr wrap="square" rtlCol="0">
            <a:spAutoFit/>
          </a:bodyPr>
          <a:lstStyle/>
          <a:p>
            <a:r>
              <a:rPr lang="ru-RU" i="1" dirty="0" smtClean="0">
                <a:solidFill>
                  <a:srgbClr val="002060"/>
                </a:solidFill>
              </a:rPr>
              <a:t>  Просмотр  всероссийских  открытых  онлайн- уроков  дает  детям возможность  получить  более  полную  информацию  и  практическую  направленность  на  то,  каким  образом  можно  интересно и  более  удобно пройти  онлайн-тесты по  профессиональному  самоопределению, найти  информацию об  учебных  заведениях  Ярославской  области, какие  предметы  выбрать  для  ОГЭ для  поступления  на  определенную  специальность. Информацию для практического применения  мы  начали размещать  на профориентационном стенде, с которого с помощью  </a:t>
            </a:r>
            <a:r>
              <a:rPr lang="en-US" i="1" dirty="0" smtClean="0">
                <a:solidFill>
                  <a:srgbClr val="002060"/>
                </a:solidFill>
              </a:rPr>
              <a:t>QR-</a:t>
            </a:r>
            <a:r>
              <a:rPr lang="ru-RU" i="1" dirty="0" smtClean="0">
                <a:solidFill>
                  <a:srgbClr val="002060"/>
                </a:solidFill>
              </a:rPr>
              <a:t>кода  можно зайти в  необходимые  выпускникам источники.</a:t>
            </a:r>
            <a:endParaRPr lang="ru-RU" i="1" dirty="0">
              <a:solidFill>
                <a:srgbClr val="002060"/>
              </a:solidFill>
            </a:endParaRP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5376" y="3429000"/>
            <a:ext cx="6153244" cy="3187869"/>
          </a:xfrm>
          <a:prstGeom prst="rect">
            <a:avLst/>
          </a:prstGeom>
          <a:noFill/>
          <a:ln>
            <a:noFill/>
          </a:ln>
          <a:effectLst/>
          <a:scene3d>
            <a:camera prst="orthographicFront"/>
            <a:lightRig rig="threePt" dir="t"/>
          </a:scene3d>
          <a:sp3d contourW="25400">
            <a:contourClr>
              <a:schemeClr val="tx2">
                <a:lumMod val="60000"/>
                <a:lumOff val="40000"/>
              </a:schemeClr>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6073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39552" y="404664"/>
            <a:ext cx="8280919" cy="1477328"/>
          </a:xfrm>
          <a:prstGeom prst="rect">
            <a:avLst/>
          </a:prstGeom>
          <a:noFill/>
        </p:spPr>
        <p:txBody>
          <a:bodyPr wrap="square" rtlCol="0">
            <a:spAutoFit/>
          </a:bodyPr>
          <a:lstStyle/>
          <a:p>
            <a:r>
              <a:rPr lang="ru-RU" i="1" dirty="0" smtClean="0">
                <a:solidFill>
                  <a:srgbClr val="002060"/>
                </a:solidFill>
              </a:rPr>
              <a:t>Регистрация  на  платформе  «Билет в  будущее» для участия в  работе  Всероссийского  профориентационного проекта позволяет  воспитанникам  8-9 классов  более  детально  изучить  профессиограммы  представленных в  сериале профессий, пройти тестирование, примерить на себя разные профессии </a:t>
            </a:r>
            <a:endParaRPr lang="ru-RU" i="1" dirty="0">
              <a:solidFill>
                <a:srgbClr val="00206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492896"/>
            <a:ext cx="7482632" cy="3542585"/>
          </a:xfrm>
          <a:prstGeom prst="rect">
            <a:avLst/>
          </a:prstGeom>
          <a:noFill/>
          <a:ln>
            <a:noFill/>
          </a:ln>
          <a:effectLst/>
          <a:scene3d>
            <a:camera prst="orthographicFront"/>
            <a:lightRig rig="threePt" dir="t"/>
          </a:scene3d>
          <a:sp3d contourW="19050">
            <a:contourClr>
              <a:schemeClr val="accent3">
                <a:lumMod val="50000"/>
              </a:schemeClr>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0702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D:\Работа в  Детском  доме\профориентация моя доп. работа\на педсовет по проф за 2022 г\2joTQHiu_hU-AVpyo_SJbBo5T71vdcsNyx7sWm7fX01T2q2eWLfUPGNyO6Q23VAxki2zu-2N-XvZC3PE_nS3cKz-.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628800"/>
            <a:ext cx="3935760" cy="4116288"/>
          </a:xfrm>
          <a:prstGeom prst="rect">
            <a:avLst/>
          </a:prstGeom>
          <a:noFill/>
          <a:scene3d>
            <a:camera prst="orthographicFront"/>
            <a:lightRig rig="threePt" dir="t"/>
          </a:scene3d>
          <a:sp3d contourW="25400">
            <a:contourClr>
              <a:schemeClr val="tx2">
                <a:lumMod val="60000"/>
                <a:lumOff val="40000"/>
              </a:schemeClr>
            </a:contourClr>
          </a:sp3d>
          <a:extLst>
            <a:ext uri="{909E8E84-426E-40DD-AFC4-6F175D3DCCD1}">
              <a14:hiddenFill xmlns:a14="http://schemas.microsoft.com/office/drawing/2010/main">
                <a:solidFill>
                  <a:srgbClr val="FFFFFF"/>
                </a:solidFill>
              </a14:hiddenFill>
            </a:ext>
          </a:extLst>
        </p:spPr>
      </p:pic>
      <p:pic>
        <p:nvPicPr>
          <p:cNvPr id="92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8151" y="1592808"/>
            <a:ext cx="4116288" cy="4116288"/>
          </a:xfrm>
          <a:prstGeom prst="rect">
            <a:avLst/>
          </a:prstGeom>
          <a:noFill/>
          <a:ln>
            <a:noFill/>
          </a:ln>
          <a:effectLst/>
          <a:scene3d>
            <a:camera prst="orthographicFront"/>
            <a:lightRig rig="threePt" dir="t"/>
          </a:scene3d>
          <a:sp3d contourW="25400">
            <a:contourClr>
              <a:schemeClr val="tx2">
                <a:lumMod val="60000"/>
                <a:lumOff val="40000"/>
              </a:schemeClr>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39552" y="404664"/>
            <a:ext cx="8280919" cy="923330"/>
          </a:xfrm>
          <a:prstGeom prst="rect">
            <a:avLst/>
          </a:prstGeom>
          <a:noFill/>
        </p:spPr>
        <p:txBody>
          <a:bodyPr wrap="square" rtlCol="0">
            <a:spAutoFit/>
          </a:bodyPr>
          <a:lstStyle/>
          <a:p>
            <a:r>
              <a:rPr lang="ru-RU" i="1" dirty="0" smtClean="0">
                <a:solidFill>
                  <a:srgbClr val="002060"/>
                </a:solidFill>
              </a:rPr>
              <a:t>Просмотр  серий первого профориентационного сериала «Билет в будущее» - этот опыт для детей о том, какими могут быть  мотивы  выбора профессии, и знакомство с  людьми разных профессий.</a:t>
            </a:r>
            <a:endParaRPr lang="ru-RU" i="1" dirty="0">
              <a:solidFill>
                <a:srgbClr val="002060"/>
              </a:solidFill>
            </a:endParaRPr>
          </a:p>
        </p:txBody>
      </p:sp>
    </p:spTree>
    <p:extLst>
      <p:ext uri="{BB962C8B-B14F-4D97-AF65-F5344CB8AC3E}">
        <p14:creationId xmlns:p14="http://schemas.microsoft.com/office/powerpoint/2010/main" val="3401982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2" y="404664"/>
            <a:ext cx="2736303" cy="5355312"/>
          </a:xfrm>
          <a:prstGeom prst="rect">
            <a:avLst/>
          </a:prstGeom>
          <a:noFill/>
        </p:spPr>
        <p:txBody>
          <a:bodyPr wrap="square" rtlCol="0">
            <a:spAutoFit/>
          </a:bodyPr>
          <a:lstStyle/>
          <a:p>
            <a:r>
              <a:rPr lang="ru-RU" i="1" dirty="0" smtClean="0">
                <a:solidFill>
                  <a:srgbClr val="002060"/>
                </a:solidFill>
              </a:rPr>
              <a:t>Посещение профориентационных выставок , ярмарок профессий, тематических профориентационных парков, дней открытых дверей  -это погружение  в  практику  востребованных  профессий  Ярославской области, возможность  определиться  с выбором профессии  исходя из  своих личных  склонностей и  предпочтений. </a:t>
            </a:r>
            <a:endParaRPr lang="ru-RU" i="1" dirty="0">
              <a:solidFill>
                <a:srgbClr val="002060"/>
              </a:solidFill>
            </a:endParaRPr>
          </a:p>
        </p:txBody>
      </p:sp>
      <p:pic>
        <p:nvPicPr>
          <p:cNvPr id="1740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487996"/>
            <a:ext cx="5400600"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9692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566516"/>
            <a:ext cx="2638112" cy="4693839"/>
          </a:xfrm>
          <a:prstGeom prst="rect">
            <a:avLst/>
          </a:prstGeom>
          <a:noFill/>
          <a:ln>
            <a:noFill/>
          </a:ln>
          <a:effectLst/>
          <a:scene3d>
            <a:camera prst="orthographicFront"/>
            <a:lightRig rig="threePt" dir="t"/>
          </a:scene3d>
          <a:sp3d contourW="19050">
            <a:contourClr>
              <a:schemeClr val="tx2">
                <a:lumMod val="60000"/>
                <a:lumOff val="40000"/>
              </a:schemeClr>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0205" y="1537939"/>
            <a:ext cx="3422155" cy="2178950"/>
          </a:xfrm>
          <a:prstGeom prst="rect">
            <a:avLst/>
          </a:prstGeom>
          <a:noFill/>
          <a:ln>
            <a:noFill/>
          </a:ln>
          <a:effectLst/>
          <a:scene3d>
            <a:camera prst="orthographicFront"/>
            <a:lightRig rig="threePt" dir="t"/>
          </a:scene3d>
          <a:sp3d contourW="19050">
            <a:contourClr>
              <a:schemeClr val="tx2">
                <a:lumMod val="60000"/>
                <a:lumOff val="40000"/>
              </a:schemeClr>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6237" y="4070849"/>
            <a:ext cx="3426123" cy="2189506"/>
          </a:xfrm>
          <a:prstGeom prst="rect">
            <a:avLst/>
          </a:prstGeom>
          <a:noFill/>
          <a:ln>
            <a:noFill/>
          </a:ln>
          <a:effectLst/>
          <a:scene3d>
            <a:camera prst="orthographicFront"/>
            <a:lightRig rig="threePt" dir="t"/>
          </a:scene3d>
          <a:sp3d contourW="19050">
            <a:contourClr>
              <a:schemeClr val="tx2">
                <a:lumMod val="60000"/>
                <a:lumOff val="40000"/>
              </a:schemeClr>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39552" y="404664"/>
            <a:ext cx="8280919" cy="923330"/>
          </a:xfrm>
          <a:prstGeom prst="rect">
            <a:avLst/>
          </a:prstGeom>
          <a:noFill/>
        </p:spPr>
        <p:txBody>
          <a:bodyPr wrap="square" rtlCol="0">
            <a:spAutoFit/>
          </a:bodyPr>
          <a:lstStyle/>
          <a:p>
            <a:r>
              <a:rPr lang="ru-RU" i="1" dirty="0" smtClean="0">
                <a:solidFill>
                  <a:srgbClr val="002060"/>
                </a:solidFill>
              </a:rPr>
              <a:t>Комплекс профориентационных мероприятий для старшеклассников проводится  во  время осенних и весенних «Каникул со смыслом», организованных  БФ «Дети  наши».</a:t>
            </a:r>
            <a:endParaRPr lang="ru-RU" i="1" dirty="0">
              <a:solidFill>
                <a:srgbClr val="002060"/>
              </a:solidFill>
            </a:endParaRPr>
          </a:p>
        </p:txBody>
      </p:sp>
    </p:spTree>
    <p:extLst>
      <p:ext uri="{BB962C8B-B14F-4D97-AF65-F5344CB8AC3E}">
        <p14:creationId xmlns:p14="http://schemas.microsoft.com/office/powerpoint/2010/main" val="1802853341"/>
      </p:ext>
    </p:extLst>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4" name="TextBox 3"/>
          <p:cNvSpPr txBox="1"/>
          <p:nvPr/>
        </p:nvSpPr>
        <p:spPr>
          <a:xfrm>
            <a:off x="539552" y="404664"/>
            <a:ext cx="8280919" cy="2585323"/>
          </a:xfrm>
          <a:prstGeom prst="rect">
            <a:avLst/>
          </a:prstGeom>
          <a:noFill/>
        </p:spPr>
        <p:txBody>
          <a:bodyPr rtlCol="0" wrap="square">
            <a:spAutoFit/>
          </a:bodyPr>
          <a:lstStyle/>
          <a:p>
            <a:r>
              <a:rPr dirty="0" i="1" lang="ru-RU" smtClean="0">
                <a:solidFill>
                  <a:srgbClr val="002060"/>
                </a:solidFill>
              </a:rPr>
              <a:t>Профориентационные мероприятия  мы  проводит  не  только с воспитанниками, обучающимися  в  старших классах, и выпускниками,  а  начинаем  эту  работы  с  самых юных лет.</a:t>
            </a:r>
          </a:p>
          <a:p>
            <a:r>
              <a:rPr dirty="0" i="1" lang="ru-RU" smtClean="0">
                <a:solidFill>
                  <a:srgbClr val="002060"/>
                </a:solidFill>
              </a:rPr>
              <a:t>К мероприятиям  ранней  профориентации  относятся  различные  развивающие  игры  по знакомству  с  профессиями, тестирование  интересов, поддержание  сюжетно- ролевой  деятельности, отражающей  профессиональные  предпочтения, интерактивные  игры  и  презентации, чтение  художественной  литературы, заполнение  заданий  в  рабочих  тетрадях по  профориентации.</a:t>
            </a:r>
            <a:endParaRPr dirty="0" i="1" lang="ru-RU">
              <a:solidFill>
                <a:srgbClr val="002060"/>
              </a:solidFill>
            </a:endParaRPr>
          </a:p>
        </p:txBody>
      </p:sp>
      <p:pic>
        <p:nvPicPr>
          <p:cNvPr descr="D:\Работа в  Детском  доме\профориентация моя доп. работа\на педсовет по проф за 2022 г\3bWCJpNpiZ7CdLHr6WEdBIbzt5OJKv41yl79pD2u4tF9fuV-OzxtIwbmwVoKq8Wpo784FJteREbZe2pIlso1JFxW.jpg" id="3077" name="Picture 5"/>
          <p:cNvPicPr>
            <a:picLocks noChangeArrowheads="1" noChangeAspect="1"/>
          </p:cNvPicPr>
          <p:nvPr/>
        </p:nvPicPr>
        <p:blipFill>
          <a:blip cstate="print" r:embed="rId2">
            <a:extLst>
              <a:ext uri="{28A0092B-C50C-407E-A947-70E740481C1C}">
                <a14:useLocalDpi xmlns:a14="http://schemas.microsoft.com/office/drawing/2010/main" val="0"/>
              </a:ext>
            </a:extLst>
          </a:blip>
          <a:srcRect/>
          <a:stretch>
            <a:fillRect/>
          </a:stretch>
        </p:blipFill>
        <p:spPr bwMode="auto">
          <a:xfrm>
            <a:off x="179512" y="3290272"/>
            <a:ext cx="3456384" cy="3456384"/>
          </a:xfrm>
          <a:prstGeom prst="rect">
            <a:avLst/>
          </a:prstGeom>
          <a:noFill/>
          <a:scene3d>
            <a:camera prst="orthographicFront"/>
            <a:lightRig dir="t" rig="threePt"/>
          </a:scene3d>
          <a:sp3d contourW="19050">
            <a:contourClr>
              <a:schemeClr val="tx2">
                <a:lumMod val="60000"/>
                <a:lumOff val="40000"/>
              </a:schemeClr>
            </a:contourClr>
          </a:sp3d>
          <a:extLst>
            <a:ext uri="{909E8E84-426E-40DD-AFC4-6F175D3DCCD1}">
              <a14:hiddenFill xmlns:a14="http://schemas.microsoft.com/office/drawing/2010/main">
                <a:solidFill>
                  <a:srgbClr val="FFFFFF"/>
                </a:solidFill>
              </a14:hiddenFill>
            </a:ext>
          </a:extLst>
        </p:spPr>
      </p:pic>
      <p:pic>
        <p:nvPicPr>
          <p:cNvPr descr="D:\Работа в  Детском  доме\профориентация моя доп. работа\на педсовет по проф за 2022 г\hhW3vVZ24-iJ79VTet1GBMwzdsvM6ubp9FRxvgJjbUUdHlPBndxH_URhyPrd-2MzRk6C9oJi7Zlxe_QPAN_kE0Hc.jpg" id="3078" name="Picture 6"/>
          <p:cNvPicPr>
            <a:picLocks noChangeArrowheads="1" noChangeAspect="1"/>
          </p:cNvPicPr>
          <p:nvPr/>
        </p:nvPicPr>
        <p:blipFill rotWithShape="1">
          <a:blip cstate="print" r:embed="rId3">
            <a:extLst>
              <a:ext uri="{28A0092B-C50C-407E-A947-70E740481C1C}">
                <a14:useLocalDpi xmlns:a14="http://schemas.microsoft.com/office/drawing/2010/main" val="0"/>
              </a:ext>
            </a:extLst>
          </a:blip>
          <a:srcRect b="36"/>
          <a:stretch/>
        </p:blipFill>
        <p:spPr bwMode="auto">
          <a:xfrm>
            <a:off x="3835148" y="2989987"/>
            <a:ext cx="2393036" cy="3786981"/>
          </a:xfrm>
          <a:prstGeom prst="rect">
            <a:avLst/>
          </a:prstGeom>
          <a:noFill/>
          <a:scene3d>
            <a:camera prst="orthographicFront"/>
            <a:lightRig dir="t" rig="threePt"/>
          </a:scene3d>
          <a:sp3d contourW="19050">
            <a:contourClr>
              <a:schemeClr val="tx2">
                <a:lumMod val="60000"/>
                <a:lumOff val="40000"/>
              </a:schemeClr>
            </a:contourClr>
          </a:sp3d>
          <a:extLst>
            <a:ext uri="{909E8E84-426E-40DD-AFC4-6F175D3DCCD1}">
              <a14:hiddenFill xmlns:a14="http://schemas.microsoft.com/office/drawing/2010/main">
                <a:solidFill>
                  <a:srgbClr val="FFFFFF"/>
                </a:solidFill>
              </a14:hiddenFill>
            </a:ext>
          </a:extLst>
        </p:spPr>
      </p:pic>
      <p:pic>
        <p:nvPicPr>
          <p:cNvPr id="3079" name="Picture 7"/>
          <p:cNvPicPr>
            <a:picLocks noChangeArrowheads="1" noChangeAspect="1"/>
          </p:cNvPicPr>
          <p:nvPr/>
        </p:nvPicPr>
        <p:blipFill>
          <a:blip cstate="print" r:embed="rId4">
            <a:extLst>
              <a:ext uri="{28A0092B-C50C-407E-A947-70E740481C1C}">
                <a14:useLocalDpi xmlns:a14="http://schemas.microsoft.com/office/drawing/2010/main" val="0"/>
              </a:ext>
            </a:extLst>
          </a:blip>
          <a:srcRect/>
          <a:stretch>
            <a:fillRect/>
          </a:stretch>
        </p:blipFill>
        <p:spPr bwMode="auto">
          <a:xfrm>
            <a:off x="6474902" y="2989987"/>
            <a:ext cx="2345570" cy="3756669"/>
          </a:xfrm>
          <a:prstGeom prst="rect">
            <a:avLst/>
          </a:prstGeom>
          <a:noFill/>
          <a:ln>
            <a:noFill/>
          </a:ln>
          <a:effectLst/>
          <a:scene3d>
            <a:camera prst="orthographicFront"/>
            <a:lightRig dir="t" rig="threePt"/>
          </a:scene3d>
          <a:sp3d contourW="19050">
            <a:contourClr>
              <a:schemeClr val="tx2">
                <a:lumMod val="60000"/>
                <a:lumOff val="40000"/>
              </a:schemeClr>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pic>
    </p:spTree>
    <p:extLst>
      <p:ext uri="{BB962C8B-B14F-4D97-AF65-F5344CB8AC3E}">
        <p14:creationId xmlns:p14="http://schemas.microsoft.com/office/powerpoint/2010/main" val="2616253686"/>
      </p:ext>
    </p:extLst>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4" name="TextBox 3"/>
          <p:cNvSpPr txBox="1"/>
          <p:nvPr/>
        </p:nvSpPr>
        <p:spPr>
          <a:xfrm>
            <a:off x="539551" y="332656"/>
            <a:ext cx="8280919" cy="1477328"/>
          </a:xfrm>
          <a:prstGeom prst="rect">
            <a:avLst/>
          </a:prstGeom>
          <a:noFill/>
        </p:spPr>
        <p:txBody>
          <a:bodyPr rtlCol="0" wrap="square">
            <a:spAutoFit/>
          </a:bodyPr>
          <a:lstStyle/>
          <a:p>
            <a:r>
              <a:rPr dirty="0" i="1" lang="ru-RU" smtClean="0">
                <a:solidFill>
                  <a:srgbClr val="002060"/>
                </a:solidFill>
              </a:rPr>
              <a:t>Проведение индивидуальных консультаций  с педагогом- психологом , коуч-профориентологом для  воспитанников по  вопросам  склонностей, способностей и иных  индивидуальных особенностей детей, которые  могут иметь значение  в  процессе  выбора  ими  профессии, помогает  сделать  верные  шаги  к  определению жизненного пути</a:t>
            </a:r>
            <a:endParaRPr dirty="0" i="1" lang="ru-RU">
              <a:solidFill>
                <a:srgbClr val="002060"/>
              </a:solidFill>
            </a:endParaRPr>
          </a:p>
        </p:txBody>
      </p:sp>
      <p:pic>
        <p:nvPicPr>
          <p:cNvPr descr="D:\Работа в  Детском  доме\профориентация моя доп. работа\на педсовет по проф за 2022 г\VznJ20NKeOnnz58Q7Qbdcz1N396psqvyiD34nEhJfvgNkzAW78A5-LymCgt2HlKM8sXKONdhGMYECWf_BQ-nLqqa.jpg" id="11266" name="Picture 2"/>
          <p:cNvPicPr>
            <a:picLocks noChangeArrowheads="1" noChangeAspect="1"/>
          </p:cNvPicPr>
          <p:nvPr/>
        </p:nvPicPr>
        <p:blipFill>
          <a:blip cstate="print" r:embed="rId2">
            <a:extLst>
              <a:ext uri="{28A0092B-C50C-407E-A947-70E740481C1C}">
                <a14:useLocalDpi xmlns:a14="http://schemas.microsoft.com/office/drawing/2010/main" val="0"/>
              </a:ext>
            </a:extLst>
          </a:blip>
          <a:srcRect/>
          <a:stretch>
            <a:fillRect/>
          </a:stretch>
        </p:blipFill>
        <p:spPr bwMode="auto">
          <a:xfrm>
            <a:off x="6820259" y="2544429"/>
            <a:ext cx="2000212" cy="3370093"/>
          </a:xfrm>
          <a:prstGeom prst="rect">
            <a:avLst/>
          </a:prstGeom>
          <a:noFill/>
          <a:scene3d>
            <a:camera prst="orthographicFront"/>
            <a:lightRig dir="t" rig="threePt"/>
          </a:scene3d>
          <a:sp3d contourW="25400">
            <a:contourClr>
              <a:schemeClr val="accent5">
                <a:lumMod val="75000"/>
              </a:schemeClr>
            </a:contourClr>
          </a:sp3d>
          <a:extLst>
            <a:ext uri="{909E8E84-426E-40DD-AFC4-6F175D3DCCD1}">
              <a14:hiddenFill xmlns:a14="http://schemas.microsoft.com/office/drawing/2010/main">
                <a:solidFill>
                  <a:srgbClr val="FFFFFF"/>
                </a:solidFill>
              </a14:hiddenFill>
            </a:ext>
          </a:extLst>
        </p:spPr>
      </p:pic>
      <p:pic>
        <p:nvPicPr>
          <p:cNvPr descr="D:\Работа в  Детском  доме\профориентация моя доп. работа\на педсовет по проф за 2022 г\uHzuSO95s68APuvzN4--wMln63NbhEMEyhp8BUWcaoDoljKdpUgXAv4aS-2n08UnnLYUbIZrcPt1To_j4mMo72Qt.jpg" id="11267" name="Picture 3"/>
          <p:cNvPicPr>
            <a:picLocks noChangeArrowheads="1" noChangeAspect="1"/>
          </p:cNvPicPr>
          <p:nvPr/>
        </p:nvPicPr>
        <p:blipFill>
          <a:blip cstate="print" r:embed="rId3">
            <a:extLst>
              <a:ext uri="{28A0092B-C50C-407E-A947-70E740481C1C}">
                <a14:useLocalDpi xmlns:a14="http://schemas.microsoft.com/office/drawing/2010/main" val="0"/>
              </a:ext>
            </a:extLst>
          </a:blip>
          <a:srcRect/>
          <a:stretch>
            <a:fillRect/>
          </a:stretch>
        </p:blipFill>
        <p:spPr bwMode="auto">
          <a:xfrm>
            <a:off x="331390" y="3636196"/>
            <a:ext cx="2578517" cy="1405430"/>
          </a:xfrm>
          <a:prstGeom prst="rect">
            <a:avLst/>
          </a:prstGeom>
          <a:noFill/>
          <a:scene3d>
            <a:camera prst="orthographicFront"/>
            <a:lightRig dir="t" rig="threePt"/>
          </a:scene3d>
          <a:sp3d contourW="25400">
            <a:contourClr>
              <a:schemeClr val="accent5">
                <a:lumMod val="75000"/>
              </a:schemeClr>
            </a:contourClr>
          </a:sp3d>
          <a:extLst>
            <a:ext uri="{909E8E84-426E-40DD-AFC4-6F175D3DCCD1}">
              <a14:hiddenFill xmlns:a14="http://schemas.microsoft.com/office/drawing/2010/main">
                <a:solidFill>
                  <a:srgbClr val="FFFFFF"/>
                </a:solidFill>
              </a14:hiddenFill>
            </a:ext>
          </a:extLst>
        </p:spPr>
      </p:pic>
      <p:pic>
        <p:nvPicPr>
          <p:cNvPr descr="D:\Работа в  Детском  доме\профориентация моя доп. работа\на педсовет по проф за 2022 г\mZMWbjNN3OcRyg7Lcai6dJQHaH-r4ObUAgiidV5Y7GYQifdv_Z0J5GW_-DEzvWRdkXzCkkjcL6L7OmhD1sZhJp94.jpg" id="11268" name="Picture 4"/>
          <p:cNvPicPr>
            <a:picLocks noChangeArrowheads="1" noChangeAspect="1"/>
          </p:cNvPicPr>
          <p:nvPr/>
        </p:nvPicPr>
        <p:blipFill rotWithShape="1">
          <a:blip cstate="print" r:embed="rId4">
            <a:extLst>
              <a:ext uri="{28A0092B-C50C-407E-A947-70E740481C1C}">
                <a14:useLocalDpi xmlns:a14="http://schemas.microsoft.com/office/drawing/2010/main" val="0"/>
              </a:ext>
            </a:extLst>
          </a:blip>
          <a:srcRect b="162" t="12"/>
          <a:stretch/>
        </p:blipFill>
        <p:spPr bwMode="auto">
          <a:xfrm>
            <a:off x="317947" y="5250472"/>
            <a:ext cx="2605405" cy="1328099"/>
          </a:xfrm>
          <a:prstGeom prst="rect">
            <a:avLst/>
          </a:prstGeom>
          <a:noFill/>
          <a:scene3d>
            <a:camera prst="orthographicFront"/>
            <a:lightRig dir="t" rig="threePt"/>
          </a:scene3d>
          <a:sp3d contourW="25400">
            <a:contourClr>
              <a:schemeClr val="accent5">
                <a:lumMod val="75000"/>
              </a:schemeClr>
            </a:contourClr>
          </a:sp3d>
          <a:extLst>
            <a:ext uri="{909E8E84-426E-40DD-AFC4-6F175D3DCCD1}">
              <a14:hiddenFill xmlns:a14="http://schemas.microsoft.com/office/drawing/2010/main">
                <a:solidFill>
                  <a:srgbClr val="FFFFFF"/>
                </a:solidFill>
              </a14:hiddenFill>
            </a:ext>
          </a:extLst>
        </p:spPr>
      </p:pic>
      <p:pic>
        <p:nvPicPr>
          <p:cNvPr descr="D:\Работа в  Детском  доме\профориентация моя доп. работа\на педсовет по проф за 2022 г\d0Ccpjt2r7O1VFQfL05e85ybCkt_GIx_qpvySc3wk3qoGF13QLsHUvJ2xT-cbZRBVKmc00qMFazcFEWxp-jIn3sy.jpg" id="11269" name="Picture 5"/>
          <p:cNvPicPr>
            <a:picLocks noChangeArrowheads="1" noChangeAspect="1"/>
          </p:cNvPicPr>
          <p:nvPr/>
        </p:nvPicPr>
        <p:blipFill>
          <a:blip cstate="print" r:embed="rId5">
            <a:extLst>
              <a:ext uri="{28A0092B-C50C-407E-A947-70E740481C1C}">
                <a14:useLocalDpi xmlns:a14="http://schemas.microsoft.com/office/drawing/2010/main" val="0"/>
              </a:ext>
            </a:extLst>
          </a:blip>
          <a:srcRect/>
          <a:stretch>
            <a:fillRect/>
          </a:stretch>
        </p:blipFill>
        <p:spPr bwMode="auto">
          <a:xfrm>
            <a:off x="3059832" y="2544429"/>
            <a:ext cx="3588964" cy="3588964"/>
          </a:xfrm>
          <a:prstGeom prst="rect">
            <a:avLst/>
          </a:prstGeom>
          <a:noFill/>
          <a:scene3d>
            <a:camera prst="orthographicFront"/>
            <a:lightRig dir="t" rig="threePt"/>
          </a:scene3d>
          <a:sp3d contourW="25400">
            <a:contourClr>
              <a:schemeClr val="accent5">
                <a:lumMod val="75000"/>
              </a:schemeClr>
            </a:contourClr>
          </a:sp3d>
          <a:extLst>
            <a:ext uri="{909E8E84-426E-40DD-AFC4-6F175D3DCCD1}">
              <a14:hiddenFill xmlns:a14="http://schemas.microsoft.com/office/drawing/2010/main">
                <a:solidFill>
                  <a:srgbClr val="FFFFFF"/>
                </a:solidFill>
              </a14:hiddenFill>
            </a:ext>
          </a:extLst>
        </p:spPr>
      </p:pic>
      <p:pic>
        <p:nvPicPr>
          <p:cNvPr descr="D:\Работа в  Детском  доме\профориентация моя доп. работа\на педсовет по проф за 2022 г\ABKKZKf8r61luF_pAKzp9UAzbEunCuSIEx2yzvjz1kGjlvx9VmX9mSTs6I2cnOG39iaPhx1An7g2m6lY590TIuXA.jpg" id="11270" name="Picture 6"/>
          <p:cNvPicPr>
            <a:picLocks noChangeArrowheads="1" noChangeAspect="1"/>
          </p:cNvPicPr>
          <p:nvPr/>
        </p:nvPicPr>
        <p:blipFill>
          <a:blip cstate="print" r:embed="rId6">
            <a:extLst>
              <a:ext uri="{28A0092B-C50C-407E-A947-70E740481C1C}">
                <a14:useLocalDpi xmlns:a14="http://schemas.microsoft.com/office/drawing/2010/main" val="0"/>
              </a:ext>
            </a:extLst>
          </a:blip>
          <a:srcRect/>
          <a:stretch>
            <a:fillRect/>
          </a:stretch>
        </p:blipFill>
        <p:spPr bwMode="auto">
          <a:xfrm>
            <a:off x="317947" y="2026008"/>
            <a:ext cx="2591960" cy="1439157"/>
          </a:xfrm>
          <a:prstGeom prst="rect">
            <a:avLst/>
          </a:prstGeom>
          <a:noFill/>
          <a:scene3d>
            <a:camera prst="orthographicFront"/>
            <a:lightRig dir="t" rig="threePt"/>
          </a:scene3d>
          <a:sp3d contourW="19050">
            <a:contourClr>
              <a:schemeClr val="accent5">
                <a:lumMod val="75000"/>
              </a:schemeClr>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62290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2" y="404664"/>
            <a:ext cx="8280919" cy="1200329"/>
          </a:xfrm>
          <a:prstGeom prst="rect">
            <a:avLst/>
          </a:prstGeom>
          <a:noFill/>
        </p:spPr>
        <p:txBody>
          <a:bodyPr wrap="square" rtlCol="0">
            <a:spAutoFit/>
          </a:bodyPr>
          <a:lstStyle/>
          <a:p>
            <a:r>
              <a:rPr lang="ru-RU" i="1" dirty="0" smtClean="0">
                <a:solidFill>
                  <a:srgbClr val="002060"/>
                </a:solidFill>
              </a:rPr>
              <a:t>Мероприятия  по  профориентации  сопровождаются  не  только  техниками и  приемами  правильного  выбора,  но  и  познавательными  занятиями ,  во  время  которых дети  учатся  избежать  ошибок при  выборе  будущей  профессии.</a:t>
            </a:r>
            <a:endParaRPr lang="ru-RU" i="1" dirty="0">
              <a:solidFill>
                <a:srgbClr val="002060"/>
              </a:solidFill>
            </a:endParaRPr>
          </a:p>
        </p:txBody>
      </p:sp>
      <p:pic>
        <p:nvPicPr>
          <p:cNvPr id="7170" name="Picture 2" descr="D:\Работа в  Детском  доме\профориентация моя доп. работа\на педсовет по проф за 2022 г\Xvw_adkqpwyJlQE8ASQsutoYPWEC6ElBBFo6Vx-CZfR3EXr48eBTnutaKFo8FbuZvLx6RniBa9k--QEH_6sYkfO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0985" y="1700808"/>
            <a:ext cx="2808312" cy="4731633"/>
          </a:xfrm>
          <a:prstGeom prst="rect">
            <a:avLst/>
          </a:prstGeom>
          <a:noFill/>
          <a:scene3d>
            <a:camera prst="orthographicFront"/>
            <a:lightRig rig="threePt" dir="t"/>
          </a:scene3d>
          <a:sp3d contourW="25400">
            <a:contourClr>
              <a:schemeClr val="tx2">
                <a:lumMod val="60000"/>
                <a:lumOff val="40000"/>
              </a:schemeClr>
            </a:contourClr>
          </a:sp3d>
          <a:extLst>
            <a:ext uri="{909E8E84-426E-40DD-AFC4-6F175D3DCCD1}">
              <a14:hiddenFill xmlns:a14="http://schemas.microsoft.com/office/drawing/2010/main">
                <a:solidFill>
                  <a:srgbClr val="FFFFFF"/>
                </a:solidFill>
              </a14:hiddenFill>
            </a:ext>
          </a:extLst>
        </p:spPr>
      </p:pic>
      <p:pic>
        <p:nvPicPr>
          <p:cNvPr id="7171" name="Picture 3" descr="D:\Работа в  Детском  доме\профориентация моя доп. работа\на педсовет по проф за 2022 г\fUkQ18o5NA2T2aqOOsUe9Tt51iM29OMrLhwEvBqqbDwWkBE-jdnhGTD3ZRS6c0c9-sSHyqdD2-_I6N2FqTHlEsax.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5856" y="1968384"/>
            <a:ext cx="2548032" cy="4293096"/>
          </a:xfrm>
          <a:prstGeom prst="rect">
            <a:avLst/>
          </a:prstGeom>
          <a:noFill/>
          <a:scene3d>
            <a:camera prst="orthographicFront"/>
            <a:lightRig rig="threePt" dir="t"/>
          </a:scene3d>
          <a:sp3d contourW="25400">
            <a:contourClr>
              <a:schemeClr val="tx2">
                <a:lumMod val="60000"/>
                <a:lumOff val="40000"/>
              </a:schemeClr>
            </a:contourClr>
          </a:sp3d>
          <a:extLst>
            <a:ext uri="{909E8E84-426E-40DD-AFC4-6F175D3DCCD1}">
              <a14:hiddenFill xmlns:a14="http://schemas.microsoft.com/office/drawing/2010/main">
                <a:solidFill>
                  <a:srgbClr val="FFFFFF"/>
                </a:solidFill>
              </a14:hiddenFill>
            </a:ext>
          </a:extLst>
        </p:spPr>
      </p:pic>
      <p:pic>
        <p:nvPicPr>
          <p:cNvPr id="7172" name="Picture 4" descr="D:\Работа в  Детском  доме\профориентация моя доп. работа\на педсовет по проф за 2022 г\433042_7.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9504" y="4471728"/>
            <a:ext cx="2671271" cy="1789752"/>
          </a:xfrm>
          <a:prstGeom prst="rect">
            <a:avLst/>
          </a:prstGeom>
          <a:noFill/>
          <a:scene3d>
            <a:camera prst="orthographicFront"/>
            <a:lightRig rig="threePt" dir="t"/>
          </a:scene3d>
          <a:sp3d contourW="19050">
            <a:contourClr>
              <a:schemeClr val="tx2">
                <a:lumMod val="60000"/>
                <a:lumOff val="40000"/>
              </a:schemeClr>
            </a:contourClr>
          </a:sp3d>
          <a:extLst>
            <a:ext uri="{909E8E84-426E-40DD-AFC4-6F175D3DCCD1}">
              <a14:hiddenFill xmlns:a14="http://schemas.microsoft.com/office/drawing/2010/main">
                <a:solidFill>
                  <a:srgbClr val="FFFFFF"/>
                </a:solidFill>
              </a14:hiddenFill>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004" y="1702544"/>
            <a:ext cx="2448272"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3230965"/>
      </p:ext>
    </p:extLst>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4" name="TextBox 3"/>
          <p:cNvSpPr txBox="1"/>
          <p:nvPr/>
        </p:nvSpPr>
        <p:spPr>
          <a:xfrm>
            <a:off x="539552" y="404664"/>
            <a:ext cx="8280919" cy="2031325"/>
          </a:xfrm>
          <a:prstGeom prst="rect">
            <a:avLst/>
          </a:prstGeom>
          <a:noFill/>
        </p:spPr>
        <p:txBody>
          <a:bodyPr rtlCol="0" wrap="square">
            <a:spAutoFit/>
          </a:bodyPr>
          <a:lstStyle/>
          <a:p>
            <a:r>
              <a:rPr dirty="0" i="1" lang="ru-RU" smtClean="0">
                <a:solidFill>
                  <a:srgbClr val="002060"/>
                </a:solidFill>
              </a:rPr>
              <a:t>Погружение  в  профессиональные  пробы (повар, флорист, водитель, графический дизайнер, актер, режиссер и др.) на  базе  ГУ ЯО «Рыбинский детский  дом»  и во  время  выездных  мероприятий на мастер-классы, в детский  Технопарк «Кванториум» г. Ярославль, а  также  «Каникул со смыслом», организованных  Благотворительным  фондом  «Дети наши» – это  освоение  воспитанниками  основ  разных  профессий,  «примерочная профессий»</a:t>
            </a:r>
            <a:endParaRPr dirty="0" i="1" lang="ru-RU">
              <a:solidFill>
                <a:srgbClr val="002060"/>
              </a:solidFill>
            </a:endParaRPr>
          </a:p>
        </p:txBody>
      </p:sp>
      <p:pic>
        <p:nvPicPr>
          <p:cNvPr descr="D:\Работа в  Детском  доме\профориентация моя доп. работа\на педсовет по проф за 2022 г\-ITz6AmBOT8wfyJhWU4WM--CMxuig__4VY_XUjruD57LpjQKONNKP-Y_le24q9Ddf37jB_4p4OpBA4YUVA8Mv_R3.jpg" id="6147" name="Picture 3"/>
          <p:cNvPicPr>
            <a:picLocks noChangeArrowheads="1"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33031" y="2435989"/>
            <a:ext cx="4169134" cy="4169134"/>
          </a:xfrm>
          <a:prstGeom prst="rect">
            <a:avLst/>
          </a:prstGeom>
          <a:noFill/>
          <a:extLst>
            <a:ext uri="{909E8E84-426E-40DD-AFC4-6F175D3DCCD1}">
              <a14:hiddenFill xmlns:a14="http://schemas.microsoft.com/office/drawing/2010/main">
                <a:solidFill>
                  <a:srgbClr val="FFFFFF"/>
                </a:solidFill>
              </a14:hiddenFill>
            </a:ext>
          </a:extLst>
        </p:spPr>
      </p:pic>
      <p:pic>
        <p:nvPicPr>
          <p:cNvPr descr="D:\Работа в  Детском  доме\профориентация моя доп. работа\на педсовет по проф за 2022 г\8oM1O9GVjqXkpZkVB0SDjqee9yWQ5V8pBEO6qczHE9YeosWElmO-7AfRmioqamEcZqtmENn2DcWAPONrQtHpWr-g.jpg" id="6148" name="Picture 4"/>
          <p:cNvPicPr>
            <a:picLocks noChangeArrowheads="1" noChangeAspect="1"/>
          </p:cNvPicPr>
          <p:nvPr/>
        </p:nvPicPr>
        <p:blipFill rotWithShape="1">
          <a:blip cstate="print" r:embed="rId3">
            <a:extLst>
              <a:ext uri="{28A0092B-C50C-407E-A947-70E740481C1C}">
                <a14:useLocalDpi xmlns:a14="http://schemas.microsoft.com/office/drawing/2010/main" val="0"/>
              </a:ext>
            </a:extLst>
          </a:blip>
          <a:srcRect b="83" l="139" r="221" t="91"/>
          <a:stretch/>
        </p:blipFill>
        <p:spPr bwMode="auto">
          <a:xfrm>
            <a:off x="2483768" y="4869160"/>
            <a:ext cx="1856029" cy="1826800"/>
          </a:xfrm>
          <a:prstGeom prst="rect">
            <a:avLst/>
          </a:prstGeom>
          <a:noFill/>
          <a:extLst>
            <a:ext uri="{909E8E84-426E-40DD-AFC4-6F175D3DCCD1}">
              <a14:hiddenFill xmlns:a14="http://schemas.microsoft.com/office/drawing/2010/main">
                <a:solidFill>
                  <a:srgbClr val="FFFFFF"/>
                </a:solidFill>
              </a14:hiddenFill>
            </a:ext>
          </a:extLst>
        </p:spPr>
      </p:pic>
      <p:pic>
        <p:nvPicPr>
          <p:cNvPr descr="D:\Работа в  Детском  доме\профориентация моя доп. работа\на педсовет по проф за 2022 г\AGFkl1zN9ZmR06ZWOsQ4UFj9iE8tgy4mlfVdVgFDrRf8O4YiRPiEFGR5nvxIUNJoHIuaFuBpiPO-6bpNfPlL6HPN.jpg" id="6149" name="Picture 5"/>
          <p:cNvPicPr>
            <a:picLocks noChangeArrowheads="1" noChangeAspect="1"/>
          </p:cNvPicPr>
          <p:nvPr/>
        </p:nvPicPr>
        <p:blipFill rotWithShape="1">
          <a:blip cstate="print" r:embed="rId4">
            <a:extLst>
              <a:ext uri="{28A0092B-C50C-407E-A947-70E740481C1C}">
                <a14:useLocalDpi xmlns:a14="http://schemas.microsoft.com/office/drawing/2010/main" val="0"/>
              </a:ext>
            </a:extLst>
          </a:blip>
          <a:srcRect b="180" l="236" r="225" t="21"/>
          <a:stretch/>
        </p:blipFill>
        <p:spPr bwMode="auto">
          <a:xfrm>
            <a:off x="470308" y="4448516"/>
            <a:ext cx="1667458" cy="2247444"/>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p:cNvPicPr>
            <a:picLocks noChangeArrowheads="1" noChangeAspect="1"/>
          </p:cNvPicPr>
          <p:nvPr/>
        </p:nvPicPr>
        <p:blipFill rotWithShape="1">
          <a:blip r:embed="rId5">
            <a:extLst>
              <a:ext uri="{28A0092B-C50C-407E-A947-70E740481C1C}">
                <a14:useLocalDpi xmlns:a14="http://schemas.microsoft.com/office/drawing/2010/main" val="0"/>
              </a:ext>
            </a:extLst>
          </a:blip>
          <a:srcRect b="287" t="382"/>
          <a:stretch/>
        </p:blipFill>
        <p:spPr bwMode="auto">
          <a:xfrm>
            <a:off x="2483768" y="2435989"/>
            <a:ext cx="1856029" cy="21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pic>
      <p:pic>
        <p:nvPicPr>
          <p:cNvPr descr="D:\Работа в  Детском  доме\профориентация моя доп. работа\на педсовет по проф за 2022 г\gQ89vwwfDUm3UZOtUGtDfWqltSujCT0Cow7aJCNFtIV4y14AwwhKbrJp67RkPlDSPizpYxNL2V1vwmT-oMZ4cQ27.jpg" id="6151" name="Picture 7"/>
          <p:cNvPicPr>
            <a:picLocks noChangeArrowheads="1" noChangeAspect="1"/>
          </p:cNvPicPr>
          <p:nvPr/>
        </p:nvPicPr>
        <p:blipFill rotWithShape="1">
          <a:blip cstate="print" r:embed="rId6">
            <a:extLst>
              <a:ext uri="{28A0092B-C50C-407E-A947-70E740481C1C}">
                <a14:useLocalDpi xmlns:a14="http://schemas.microsoft.com/office/drawing/2010/main" val="0"/>
              </a:ext>
            </a:extLst>
          </a:blip>
          <a:srcRect b="87" t="188"/>
          <a:stretch/>
        </p:blipFill>
        <p:spPr bwMode="auto">
          <a:xfrm>
            <a:off x="451809" y="2448000"/>
            <a:ext cx="1688637" cy="18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5067187"/>
      </p:ext>
    </p:extLst>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10245" name="Picture 5"/>
          <p:cNvPicPr>
            <a:picLocks noChangeArrowheads="1" noChangeAspect="1"/>
          </p:cNvPicPr>
          <p:nvPr/>
        </p:nvPicPr>
        <p:blipFill>
          <a:blip cstate="print" r:embed="rId2">
            <a:extLst>
              <a:ext uri="{28A0092B-C50C-407E-A947-70E740481C1C}">
                <a14:useLocalDpi xmlns:a14="http://schemas.microsoft.com/office/drawing/2010/main" val="0"/>
              </a:ext>
            </a:extLst>
          </a:blip>
          <a:srcRect/>
          <a:stretch>
            <a:fillRect/>
          </a:stretch>
        </p:blipFill>
        <p:spPr bwMode="auto">
          <a:xfrm>
            <a:off x="2893516" y="349332"/>
            <a:ext cx="3111152" cy="3111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pic>
      <p:pic>
        <p:nvPicPr>
          <p:cNvPr descr="D:\Работа в  Детском  доме\профориентация моя доп. работа\на педсовет по проф за 2022 г\8ZJH6BNEUH9aG_B_xmkwMjBx0LxNT9ja-rGLoYDviPP0ENPenPN112tkI0TK2bD8eXGBB74CU2LprfaP7loumtGs.jpg" id="10242" name="Picture 2"/>
          <p:cNvPicPr>
            <a:picLocks noChangeArrowheads="1" noChangeAspect="1"/>
          </p:cNvPicPr>
          <p:nvPr/>
        </p:nvPicPr>
        <p:blipFill>
          <a:blip cstate="print" r:embed="rId3">
            <a:extLst>
              <a:ext uri="{28A0092B-C50C-407E-A947-70E740481C1C}">
                <a14:useLocalDpi xmlns:a14="http://schemas.microsoft.com/office/drawing/2010/main" val="0"/>
              </a:ext>
            </a:extLst>
          </a:blip>
          <a:srcRect/>
          <a:stretch>
            <a:fillRect/>
          </a:stretch>
        </p:blipFill>
        <p:spPr bwMode="auto">
          <a:xfrm>
            <a:off x="467544" y="4077072"/>
            <a:ext cx="4396228" cy="2472878"/>
          </a:xfrm>
          <a:prstGeom prst="rect">
            <a:avLst/>
          </a:prstGeom>
          <a:noFill/>
          <a:extLst>
            <a:ext uri="{909E8E84-426E-40DD-AFC4-6F175D3DCCD1}">
              <a14:hiddenFill xmlns:a14="http://schemas.microsoft.com/office/drawing/2010/main">
                <a:solidFill>
                  <a:srgbClr val="FFFFFF"/>
                </a:solidFill>
              </a14:hiddenFill>
            </a:ext>
          </a:extLst>
        </p:spPr>
      </p:pic>
      <p:pic>
        <p:nvPicPr>
          <p:cNvPr descr="D:\Работа в  Детском  доме\профориентация моя доп. работа\на педсовет по проф за 2022 г\fESEEosZjU2TWIW5R-YhZIqPubpJIwoRSaphHKCKzYoyo7e_vfWB1Lew-jP9kjgBg0eyV0tfgx1pmZF-GLqV7qdV.jpg" id="10244" name="Picture 4"/>
          <p:cNvPicPr>
            <a:picLocks noChangeArrowheads="1" noChangeAspect="1"/>
          </p:cNvPicPr>
          <p:nvPr/>
        </p:nvPicPr>
        <p:blipFill>
          <a:blip cstate="print" r:embed="rId4">
            <a:extLst>
              <a:ext uri="{28A0092B-C50C-407E-A947-70E740481C1C}">
                <a14:useLocalDpi xmlns:a14="http://schemas.microsoft.com/office/drawing/2010/main" val="0"/>
              </a:ext>
            </a:extLst>
          </a:blip>
          <a:srcRect/>
          <a:stretch>
            <a:fillRect/>
          </a:stretch>
        </p:blipFill>
        <p:spPr bwMode="auto">
          <a:xfrm>
            <a:off x="5508104" y="3460484"/>
            <a:ext cx="3024336" cy="3126624"/>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rotWithShape="1">
          <a:blip cstate="print" r:embed="rId5">
            <a:extLst>
              <a:ext uri="{28A0092B-C50C-407E-A947-70E740481C1C}">
                <a14:useLocalDpi xmlns:a14="http://schemas.microsoft.com/office/drawing/2010/main" val="0"/>
              </a:ext>
            </a:extLst>
          </a:blip>
          <a:srcRect b="116" l="-5" r="148" t="-237"/>
          <a:stretch/>
        </p:blipFill>
        <p:spPr>
          <a:xfrm>
            <a:off x="493291" y="332656"/>
            <a:ext cx="2161996" cy="3420368"/>
          </a:xfrm>
          <a:prstGeom prst="rect">
            <a:avLst/>
          </a:prstGeom>
        </p:spPr>
      </p:pic>
      <p:pic>
        <p:nvPicPr>
          <p:cNvPr id="10246" name="Picture 6"/>
          <p:cNvPicPr>
            <a:picLocks noChangeArrowheads="1" noChangeAspect="1"/>
          </p:cNvPicPr>
          <p:nvPr/>
        </p:nvPicPr>
        <p:blipFill>
          <a:blip cstate="print" r:embed="rId6">
            <a:extLst>
              <a:ext uri="{28A0092B-C50C-407E-A947-70E740481C1C}">
                <a14:useLocalDpi xmlns:a14="http://schemas.microsoft.com/office/drawing/2010/main" val="0"/>
              </a:ext>
            </a:extLst>
          </a:blip>
          <a:srcRect/>
          <a:stretch>
            <a:fillRect/>
          </a:stretch>
        </p:blipFill>
        <p:spPr bwMode="auto">
          <a:xfrm>
            <a:off x="6156176" y="469008"/>
            <a:ext cx="2828416" cy="2828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pic>
    </p:spTree>
    <p:extLst>
      <p:ext uri="{BB962C8B-B14F-4D97-AF65-F5344CB8AC3E}">
        <p14:creationId xmlns:p14="http://schemas.microsoft.com/office/powerpoint/2010/main" val="593669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2821" y="3688001"/>
            <a:ext cx="5374380" cy="2687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39552" y="548680"/>
            <a:ext cx="8280919" cy="3139321"/>
          </a:xfrm>
          <a:prstGeom prst="rect">
            <a:avLst/>
          </a:prstGeom>
          <a:noFill/>
        </p:spPr>
        <p:txBody>
          <a:bodyPr wrap="square" rtlCol="0">
            <a:spAutoFit/>
          </a:bodyPr>
          <a:lstStyle/>
          <a:p>
            <a:r>
              <a:rPr lang="ru-RU" dirty="0" smtClean="0"/>
              <a:t>         </a:t>
            </a:r>
            <a:r>
              <a:rPr lang="ru-RU" i="1" dirty="0" smtClean="0">
                <a:solidFill>
                  <a:srgbClr val="002060"/>
                </a:solidFill>
              </a:rPr>
              <a:t>Совместная деятельность  педагогов и воспитанников по направлению «Профориентация» включает в себя  профессиональное просвещение, диагностику и консультирование  по  проблемам профориентации, организацию профессиональных проб.</a:t>
            </a:r>
          </a:p>
          <a:p>
            <a:r>
              <a:rPr lang="ru-RU" i="1" dirty="0">
                <a:solidFill>
                  <a:srgbClr val="002060"/>
                </a:solidFill>
              </a:rPr>
              <a:t> </a:t>
            </a:r>
            <a:r>
              <a:rPr lang="ru-RU" i="1" dirty="0" smtClean="0">
                <a:solidFill>
                  <a:srgbClr val="002060"/>
                </a:solidFill>
              </a:rPr>
              <a:t>  Создавая  профессионально значимые проблемные и развивающие ситуации, формирующие готовность детей к выбору, мы актуализируем профессиональное самоопределение  воспитанников, позитивный взгляд на труд в новом постиндустриальном мире, который охватывает не только профессиональную, но и внепрофессиональную составлящие трудовой деятельности. деятельности.</a:t>
            </a:r>
            <a:endParaRPr lang="ru-RU" i="1" dirty="0">
              <a:solidFill>
                <a:srgbClr val="002060"/>
              </a:solidFill>
            </a:endParaRPr>
          </a:p>
        </p:txBody>
      </p:sp>
    </p:spTree>
    <p:extLst>
      <p:ext uri="{BB962C8B-B14F-4D97-AF65-F5344CB8AC3E}">
        <p14:creationId xmlns:p14="http://schemas.microsoft.com/office/powerpoint/2010/main" val="376087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76672"/>
            <a:ext cx="3416963" cy="6079604"/>
          </a:xfrm>
          <a:prstGeom prst="rect">
            <a:avLst/>
          </a:prstGeom>
          <a:noFill/>
          <a:ln>
            <a:noFill/>
          </a:ln>
          <a:effectLst/>
          <a:scene3d>
            <a:camera prst="orthographicFront"/>
            <a:lightRig rig="threePt" dir="t"/>
          </a:scene3d>
          <a:sp3d contourW="19050">
            <a:contourClr>
              <a:schemeClr val="tx2">
                <a:lumMod val="60000"/>
                <a:lumOff val="40000"/>
              </a:schemeClr>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644008" y="476672"/>
            <a:ext cx="3744415" cy="1015663"/>
          </a:xfrm>
          <a:prstGeom prst="rect">
            <a:avLst/>
          </a:prstGeom>
          <a:noFill/>
        </p:spPr>
        <p:txBody>
          <a:bodyPr wrap="square" rtlCol="0">
            <a:spAutoFit/>
          </a:bodyPr>
          <a:lstStyle/>
          <a:p>
            <a:r>
              <a:rPr lang="ru-RU" sz="2000" i="1" dirty="0" smtClean="0">
                <a:solidFill>
                  <a:srgbClr val="002060"/>
                </a:solidFill>
                <a:latin typeface="Times New Roman" panose="02020603050405020304" pitchFamily="18" charset="0"/>
                <a:cs typeface="Times New Roman" panose="02020603050405020304" pitchFamily="18" charset="0"/>
              </a:rPr>
              <a:t>Школа Юного кондитера на кондитерском производстве «</a:t>
            </a:r>
            <a:r>
              <a:rPr lang="ru-RU" sz="2000" i="1" dirty="0" err="1" smtClean="0">
                <a:solidFill>
                  <a:srgbClr val="002060"/>
                </a:solidFill>
                <a:latin typeface="Times New Roman" panose="02020603050405020304" pitchFamily="18" charset="0"/>
                <a:cs typeface="Times New Roman" panose="02020603050405020304" pitchFamily="18" charset="0"/>
              </a:rPr>
              <a:t>Лэсси</a:t>
            </a:r>
            <a:r>
              <a:rPr lang="ru-RU" sz="2000" i="1" dirty="0" smtClean="0">
                <a:solidFill>
                  <a:srgbClr val="002060"/>
                </a:solidFill>
                <a:latin typeface="Times New Roman" panose="02020603050405020304" pitchFamily="18" charset="0"/>
                <a:cs typeface="Times New Roman" panose="02020603050405020304" pitchFamily="18" charset="0"/>
              </a:rPr>
              <a:t>»</a:t>
            </a:r>
            <a:endParaRPr lang="ru-RU" sz="2000" i="1" dirty="0">
              <a:solidFill>
                <a:srgbClr val="002060"/>
              </a:solidFill>
              <a:latin typeface="Times New Roman" panose="02020603050405020304" pitchFamily="18" charset="0"/>
              <a:cs typeface="Times New Roman" panose="02020603050405020304" pitchFamily="18" charset="0"/>
            </a:endParaRPr>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46207" y="4215354"/>
            <a:ext cx="4161638" cy="2340921"/>
          </a:xfrm>
          <a:prstGeom prst="rect">
            <a:avLst/>
          </a:prstGeom>
          <a:noFill/>
          <a:ln>
            <a:noFill/>
          </a:ln>
          <a:effectLst/>
          <a:scene3d>
            <a:camera prst="orthographicFront"/>
            <a:lightRig rig="threePt" dir="t"/>
          </a:scene3d>
          <a:sp3d contourW="19050">
            <a:contourClr>
              <a:schemeClr val="tx2">
                <a:lumMod val="60000"/>
                <a:lumOff val="40000"/>
              </a:schemeClr>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04730" y="1772816"/>
            <a:ext cx="2222969" cy="2222969"/>
          </a:xfrm>
          <a:prstGeom prst="rect">
            <a:avLst/>
          </a:prstGeom>
          <a:noFill/>
          <a:ln>
            <a:noFill/>
          </a:ln>
          <a:effectLst/>
          <a:scene3d>
            <a:camera prst="orthographicFront"/>
            <a:lightRig rig="threePt" dir="t"/>
          </a:scene3d>
          <a:sp3d contourW="19050">
            <a:contourClr>
              <a:schemeClr val="tx2">
                <a:lumMod val="60000"/>
                <a:lumOff val="40000"/>
              </a:schemeClr>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63908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6" descr="🤔"/>
          <p:cNvSpPr>
            <a:spLocks noChangeAspect="1" noChangeArrowheads="1"/>
          </p:cNvSpPr>
          <p:nvPr/>
        </p:nvSpPr>
        <p:spPr bwMode="auto">
          <a:xfrm>
            <a:off x="155575" y="-2206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AutoShape 7" descr="🗣"/>
          <p:cNvSpPr>
            <a:spLocks noChangeAspect="1" noChangeArrowheads="1"/>
          </p:cNvSpPr>
          <p:nvPr/>
        </p:nvSpPr>
        <p:spPr bwMode="auto">
          <a:xfrm>
            <a:off x="155575" y="682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63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1881992"/>
            <a:ext cx="8316416" cy="4677984"/>
          </a:xfrm>
          <a:prstGeom prst="rect">
            <a:avLst/>
          </a:prstGeom>
          <a:noFill/>
          <a:ln>
            <a:noFill/>
          </a:ln>
          <a:effectLst/>
          <a:scene3d>
            <a:camera prst="orthographicFront"/>
            <a:lightRig rig="threePt" dir="t"/>
          </a:scene3d>
          <a:sp3d contourW="25400">
            <a:contourClr>
              <a:schemeClr val="tx2">
                <a:lumMod val="60000"/>
                <a:lumOff val="40000"/>
              </a:schemeClr>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539552" y="404664"/>
            <a:ext cx="8280919" cy="1200329"/>
          </a:xfrm>
          <a:prstGeom prst="rect">
            <a:avLst/>
          </a:prstGeom>
          <a:noFill/>
        </p:spPr>
        <p:txBody>
          <a:bodyPr wrap="square" rtlCol="0">
            <a:spAutoFit/>
          </a:bodyPr>
          <a:lstStyle/>
          <a:p>
            <a:r>
              <a:rPr lang="ru-RU" i="1" dirty="0">
                <a:solidFill>
                  <a:srgbClr val="002060"/>
                </a:solidFill>
              </a:rPr>
              <a:t>ПРОЕКТ " НЕигра! ШКОЛА СЕМЕЙНОГО </a:t>
            </a:r>
            <a:r>
              <a:rPr lang="ru-RU" i="1" dirty="0" smtClean="0">
                <a:solidFill>
                  <a:srgbClr val="002060"/>
                </a:solidFill>
              </a:rPr>
              <a:t>ТЕАТРА</a:t>
            </a:r>
          </a:p>
          <a:p>
            <a:r>
              <a:rPr lang="ru-RU" i="1" dirty="0" smtClean="0">
                <a:solidFill>
                  <a:srgbClr val="002060"/>
                </a:solidFill>
              </a:rPr>
              <a:t>с точки зрения  профессионального самоопределения сыграл большую роль в  возможном выборе  будущей  профессии  участвующих в нем воспитанников.</a:t>
            </a:r>
            <a:endParaRPr lang="ru-RU" i="1" dirty="0">
              <a:solidFill>
                <a:srgbClr val="002060"/>
              </a:solidFill>
            </a:endParaRPr>
          </a:p>
        </p:txBody>
      </p:sp>
    </p:spTree>
    <p:extLst>
      <p:ext uri="{BB962C8B-B14F-4D97-AF65-F5344CB8AC3E}">
        <p14:creationId xmlns:p14="http://schemas.microsoft.com/office/powerpoint/2010/main" val="21438907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404664"/>
            <a:ext cx="8280919" cy="1477328"/>
          </a:xfrm>
          <a:prstGeom prst="rect">
            <a:avLst/>
          </a:prstGeom>
          <a:noFill/>
        </p:spPr>
        <p:txBody>
          <a:bodyPr wrap="square" rtlCol="0">
            <a:spAutoFit/>
          </a:bodyPr>
          <a:lstStyle/>
          <a:p>
            <a:r>
              <a:rPr lang="ru-RU" i="1" dirty="0" smtClean="0">
                <a:solidFill>
                  <a:srgbClr val="002060"/>
                </a:solidFill>
              </a:rPr>
              <a:t>В 2022-2023 учебном году  7 воспитанников при  поддержке Благотворительного  фонда «Дети наши» осваивают курс  по  компьютерной грамотности. Умения,  которые  они  получают  в  ходе  онлайн-уроков, незаменимы  в  цифровой  трансформации экономики настоящего и будущего.</a:t>
            </a:r>
            <a:endParaRPr lang="ru-RU" i="1" dirty="0">
              <a:solidFill>
                <a:srgbClr val="002060"/>
              </a:solidFill>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0111" y="1900273"/>
            <a:ext cx="3240360" cy="3065932"/>
          </a:xfrm>
          <a:prstGeom prst="rect">
            <a:avLst/>
          </a:prstGeom>
          <a:noFill/>
          <a:ln>
            <a:noFill/>
          </a:ln>
          <a:effectLst/>
          <a:scene3d>
            <a:camera prst="orthographicFront"/>
            <a:lightRig rig="threePt" dir="t"/>
          </a:scene3d>
          <a:sp3d contourW="25400">
            <a:contourClr>
              <a:srgbClr val="00B050"/>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7871" y="2996951"/>
            <a:ext cx="3243263" cy="3633787"/>
          </a:xfrm>
          <a:prstGeom prst="rect">
            <a:avLst/>
          </a:prstGeom>
          <a:noFill/>
          <a:ln>
            <a:noFill/>
          </a:ln>
          <a:effectLst/>
          <a:scene3d>
            <a:camera prst="orthographicFront"/>
            <a:lightRig rig="threePt" dir="t"/>
          </a:scene3d>
          <a:sp3d contourW="25400">
            <a:contourClr>
              <a:srgbClr val="00B050"/>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4726" y="1930940"/>
            <a:ext cx="2223145" cy="2992972"/>
          </a:xfrm>
          <a:prstGeom prst="rect">
            <a:avLst/>
          </a:prstGeom>
          <a:noFill/>
          <a:ln>
            <a:noFill/>
          </a:ln>
          <a:effectLst/>
          <a:scene3d>
            <a:camera prst="orthographicFront"/>
            <a:lightRig rig="threePt" dir="t"/>
          </a:scene3d>
          <a:sp3d contourW="25400">
            <a:contourClr>
              <a:srgbClr val="00B050"/>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25440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2" y="404664"/>
            <a:ext cx="8280919" cy="2862322"/>
          </a:xfrm>
          <a:prstGeom prst="rect">
            <a:avLst/>
          </a:prstGeom>
          <a:noFill/>
        </p:spPr>
        <p:txBody>
          <a:bodyPr wrap="square" rtlCol="0">
            <a:spAutoFit/>
          </a:bodyPr>
          <a:lstStyle/>
          <a:p>
            <a:r>
              <a:rPr lang="ru-RU" i="1" dirty="0" smtClean="0">
                <a:solidFill>
                  <a:srgbClr val="002060"/>
                </a:solidFill>
              </a:rPr>
              <a:t>Выпускники  детского дома- это  люди, которые  входят в  самостоятельную жизнь  с основным набором  социальных знаний и умений, необходимых во  взрослой жизни   как  участников  социальной  системы  взаимосвязанных  профессиональных  сред.</a:t>
            </a:r>
          </a:p>
          <a:p>
            <a:r>
              <a:rPr lang="ru-RU" i="1" dirty="0">
                <a:solidFill>
                  <a:srgbClr val="002060"/>
                </a:solidFill>
              </a:rPr>
              <a:t> </a:t>
            </a:r>
            <a:r>
              <a:rPr lang="ru-RU" i="1" dirty="0" smtClean="0">
                <a:solidFill>
                  <a:srgbClr val="002060"/>
                </a:solidFill>
              </a:rPr>
              <a:t>Поэтому в  модуль  «Профориентация»  включены и такие  необходимые  во  взрослой  жизни  блоки, как  «Твои  права и обязанности» (основы правовых знаний), «Создай себя сам» (основы организации жизнедеятельности), «Курс  выживания  для  подростков» (основы  безопасного поведения), «Подростку о рынке» (основы экономических знаний»</a:t>
            </a:r>
            <a:endParaRPr lang="ru-RU" i="1" dirty="0">
              <a:solidFill>
                <a:srgbClr val="002060"/>
              </a:solidFill>
            </a:endParaRPr>
          </a:p>
        </p:txBody>
      </p:sp>
      <p:pic>
        <p:nvPicPr>
          <p:cNvPr id="13314" name="Picture 2" descr="D:\Работа в  Детском  доме\профориентация моя доп. работа\на педсовет по проф за 2022 г\vio-OtghSs55g4-Dw5DKYrKTueYyT293XCGtkEpn0wz91elWvr9j1s_lLhzq7TCCG0iEyhGwH7fnnzEjJigxUWWV.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3540974"/>
            <a:ext cx="2485474" cy="2485474"/>
          </a:xfrm>
          <a:prstGeom prst="rect">
            <a:avLst/>
          </a:prstGeom>
          <a:noFill/>
          <a:scene3d>
            <a:camera prst="orthographicFront"/>
            <a:lightRig rig="threePt" dir="t"/>
          </a:scene3d>
          <a:sp3d contourW="19050">
            <a:contourClr>
              <a:schemeClr val="tx2">
                <a:lumMod val="60000"/>
                <a:lumOff val="40000"/>
              </a:schemeClr>
            </a:contourClr>
          </a:sp3d>
          <a:extLst>
            <a:ext uri="{909E8E84-426E-40DD-AFC4-6F175D3DCCD1}">
              <a14:hiddenFill xmlns:a14="http://schemas.microsoft.com/office/drawing/2010/main">
                <a:solidFill>
                  <a:srgbClr val="FFFFFF"/>
                </a:solidFill>
              </a14:hiddenFill>
            </a:ext>
          </a:extLst>
        </p:spPr>
      </p:pic>
      <p:pic>
        <p:nvPicPr>
          <p:cNvPr id="13315" name="Picture 3" descr="D:\Работа в  Детском  доме\профориентация моя доп. работа\на педсовет по проф за 2022 г\1pDm50ZH9j7q16GaRNQwy6sCVXM0Yh86_Cm65osFTwqnF1DECDj9mhBz4OHc4_IozGpI0LV1F5bTPKAemmhUBkB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176" y="3540974"/>
            <a:ext cx="2459206" cy="2459206"/>
          </a:xfrm>
          <a:prstGeom prst="rect">
            <a:avLst/>
          </a:prstGeom>
          <a:noFill/>
          <a:scene3d>
            <a:camera prst="orthographicFront"/>
            <a:lightRig rig="threePt" dir="t"/>
          </a:scene3d>
          <a:sp3d contourW="19050">
            <a:contourClr>
              <a:schemeClr val="tx2">
                <a:lumMod val="60000"/>
                <a:lumOff val="40000"/>
              </a:schemeClr>
            </a:contourClr>
          </a:sp3d>
          <a:extLst>
            <a:ext uri="{909E8E84-426E-40DD-AFC4-6F175D3DCCD1}">
              <a14:hiddenFill xmlns:a14="http://schemas.microsoft.com/office/drawing/2010/main">
                <a:solidFill>
                  <a:srgbClr val="FFFFFF"/>
                </a:solidFill>
              </a14:hiddenFill>
            </a:ext>
          </a:extLst>
        </p:spPr>
      </p:pic>
      <p:pic>
        <p:nvPicPr>
          <p:cNvPr id="13316" name="Picture 4" descr="D:\Работа в  Детском  доме\профориентация моя доп. работа\на педсовет по проф за 2022 г\4yMGjD5A2PBsFcnho4fbs-bHTZxqCH2aZlbIkB2VVX2ow25Gq08Hv73fB3u53AzC05rOAlYWqGGjOF6AGAlvp7YW.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3347863" y="3540974"/>
            <a:ext cx="2485473" cy="2485473"/>
          </a:xfrm>
          <a:prstGeom prst="rect">
            <a:avLst/>
          </a:prstGeom>
          <a:noFill/>
          <a:scene3d>
            <a:camera prst="orthographicFront"/>
            <a:lightRig rig="threePt" dir="t"/>
          </a:scene3d>
          <a:sp3d contourW="19050">
            <a:contourClr>
              <a:schemeClr val="tx2">
                <a:lumMod val="60000"/>
                <a:lumOff val="40000"/>
              </a:schemeClr>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36530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D:\Работа в  Детском  доме\профориентация моя доп. работа\на педсовет по проф за 2022 г\H7CafcBeXVGWqYsjRx9W0sRXXqOzFbXH27izWaLC7nvmr3u_ZwjwO9R4Z5rXGSGw4Ym1TxR-PW1Yms9VRS1yBTp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8782" y="2636912"/>
            <a:ext cx="4175786" cy="2348880"/>
          </a:xfrm>
          <a:prstGeom prst="rect">
            <a:avLst/>
          </a:prstGeom>
          <a:noFill/>
          <a:scene3d>
            <a:camera prst="orthographicFront"/>
            <a:lightRig rig="threePt" dir="t"/>
          </a:scene3d>
          <a:sp3d contourW="25400">
            <a:contourClr>
              <a:srgbClr val="00B050"/>
            </a:contourClr>
          </a:sp3d>
          <a:extLst>
            <a:ext uri="{909E8E84-426E-40DD-AFC4-6F175D3DCCD1}">
              <a14:hiddenFill xmlns:a14="http://schemas.microsoft.com/office/drawing/2010/main">
                <a:solidFill>
                  <a:srgbClr val="FFFFFF"/>
                </a:solidFill>
              </a14:hiddenFill>
            </a:ext>
          </a:extLst>
        </p:spPr>
      </p:pic>
      <p:pic>
        <p:nvPicPr>
          <p:cNvPr id="1536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0011" y="2636912"/>
            <a:ext cx="4175787" cy="2348880"/>
          </a:xfrm>
          <a:prstGeom prst="rect">
            <a:avLst/>
          </a:prstGeom>
          <a:noFill/>
          <a:ln>
            <a:noFill/>
          </a:ln>
          <a:effectLst/>
          <a:scene3d>
            <a:camera prst="orthographicFront"/>
            <a:lightRig rig="threePt" dir="t"/>
          </a:scene3d>
          <a:sp3d contourW="25400">
            <a:contourClr>
              <a:srgbClr val="00B050"/>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39552" y="404664"/>
            <a:ext cx="8280919" cy="1477328"/>
          </a:xfrm>
          <a:prstGeom prst="rect">
            <a:avLst/>
          </a:prstGeom>
          <a:noFill/>
        </p:spPr>
        <p:txBody>
          <a:bodyPr wrap="square" rtlCol="0">
            <a:spAutoFit/>
          </a:bodyPr>
          <a:lstStyle/>
          <a:p>
            <a:r>
              <a:rPr lang="ru-RU" i="1" dirty="0" smtClean="0">
                <a:solidFill>
                  <a:srgbClr val="002060"/>
                </a:solidFill>
              </a:rPr>
              <a:t> ИНДИВИДУАЛЬНАЯ </a:t>
            </a:r>
            <a:r>
              <a:rPr lang="ru-RU" i="1" dirty="0">
                <a:solidFill>
                  <a:srgbClr val="002060"/>
                </a:solidFill>
              </a:rPr>
              <a:t>РАБОТА ПСИХОЛОГА Екатерины Сергеевны Родионовой от фонда " Дети наши" в проекте "Компас" с нашими воспитанниками.</a:t>
            </a:r>
          </a:p>
          <a:p>
            <a:r>
              <a:rPr lang="ru-RU" i="1" dirty="0" smtClean="0">
                <a:solidFill>
                  <a:srgbClr val="002060"/>
                </a:solidFill>
              </a:rPr>
              <a:t>На занятиях </a:t>
            </a:r>
            <a:r>
              <a:rPr lang="ru-RU" i="1" dirty="0">
                <a:solidFill>
                  <a:srgbClr val="002060"/>
                </a:solidFill>
              </a:rPr>
              <a:t>Екатерина Сергеевна </a:t>
            </a:r>
            <a:r>
              <a:rPr lang="ru-RU" i="1" dirty="0" smtClean="0">
                <a:solidFill>
                  <a:srgbClr val="002060"/>
                </a:solidFill>
              </a:rPr>
              <a:t>помогает </a:t>
            </a:r>
            <a:r>
              <a:rPr lang="ru-RU" i="1" dirty="0">
                <a:solidFill>
                  <a:srgbClr val="002060"/>
                </a:solidFill>
              </a:rPr>
              <a:t>ребятам в осознании своих страхов, и связанных с ними </a:t>
            </a:r>
            <a:r>
              <a:rPr lang="ru-RU" i="1" dirty="0" smtClean="0">
                <a:solidFill>
                  <a:srgbClr val="002060"/>
                </a:solidFill>
              </a:rPr>
              <a:t>переживаний.</a:t>
            </a:r>
            <a:endParaRPr lang="ru-RU" i="1" dirty="0">
              <a:solidFill>
                <a:srgbClr val="002060"/>
              </a:solidFill>
            </a:endParaRPr>
          </a:p>
        </p:txBody>
      </p:sp>
    </p:spTree>
    <p:extLst>
      <p:ext uri="{BB962C8B-B14F-4D97-AF65-F5344CB8AC3E}">
        <p14:creationId xmlns:p14="http://schemas.microsoft.com/office/powerpoint/2010/main" val="37454589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2" y="404664"/>
            <a:ext cx="8280919" cy="923330"/>
          </a:xfrm>
          <a:prstGeom prst="rect">
            <a:avLst/>
          </a:prstGeom>
          <a:noFill/>
        </p:spPr>
        <p:txBody>
          <a:bodyPr wrap="square" rtlCol="0">
            <a:spAutoFit/>
          </a:bodyPr>
          <a:lstStyle/>
          <a:p>
            <a:r>
              <a:rPr lang="ru-RU" i="1" dirty="0" smtClean="0">
                <a:solidFill>
                  <a:srgbClr val="002060"/>
                </a:solidFill>
              </a:rPr>
              <a:t>Модуль «Профориентация» в  нашем детском доме  реализуется  в  тесном  сотрудничестве с Центром  профессиональной  ориентации и  психологической  поддержки  «Ресурс» г. Ярославль.</a:t>
            </a:r>
            <a:endParaRPr lang="ru-RU" i="1" dirty="0">
              <a:solidFill>
                <a:srgbClr val="002060"/>
              </a:solidFill>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7081" y="1772816"/>
            <a:ext cx="7545859" cy="4446535"/>
          </a:xfrm>
          <a:prstGeom prst="rect">
            <a:avLst/>
          </a:prstGeom>
          <a:noFill/>
          <a:ln>
            <a:noFill/>
          </a:ln>
          <a:effectLst/>
          <a:scene3d>
            <a:camera prst="orthographicFront"/>
            <a:lightRig rig="threePt" dir="t"/>
          </a:scene3d>
          <a:sp3d contourW="25400">
            <a:contourClr>
              <a:schemeClr val="tx2">
                <a:lumMod val="60000"/>
                <a:lumOff val="40000"/>
              </a:schemeClr>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38562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4008" y="476672"/>
            <a:ext cx="3600400" cy="5766406"/>
          </a:xfrm>
          <a:prstGeom prst="rect">
            <a:avLst/>
          </a:prstGeom>
          <a:noFill/>
          <a:ln>
            <a:noFill/>
          </a:ln>
          <a:effectLst/>
          <a:scene3d>
            <a:camera prst="orthographicFront"/>
            <a:lightRig rig="threePt" dir="t"/>
          </a:scene3d>
          <a:sp3d contourW="25400">
            <a:contourClr>
              <a:schemeClr val="tx2">
                <a:lumMod val="60000"/>
                <a:lumOff val="40000"/>
              </a:schemeClr>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755575" y="767805"/>
            <a:ext cx="2952327" cy="5078313"/>
          </a:xfrm>
          <a:prstGeom prst="rect">
            <a:avLst/>
          </a:prstGeom>
          <a:noFill/>
        </p:spPr>
        <p:txBody>
          <a:bodyPr wrap="square" rtlCol="0">
            <a:spAutoFit/>
          </a:bodyPr>
          <a:lstStyle/>
          <a:p>
            <a:r>
              <a:rPr lang="ru-RU" i="1" dirty="0" smtClean="0">
                <a:solidFill>
                  <a:srgbClr val="002060"/>
                </a:solidFill>
              </a:rPr>
              <a:t>При поддержке Центра  был  организовано мероприятие  </a:t>
            </a:r>
          </a:p>
          <a:p>
            <a:r>
              <a:rPr lang="ru-RU" i="1" dirty="0" smtClean="0">
                <a:solidFill>
                  <a:srgbClr val="002060"/>
                </a:solidFill>
              </a:rPr>
              <a:t>"СКАЖИ </a:t>
            </a:r>
            <a:r>
              <a:rPr lang="ru-RU" i="1" dirty="0">
                <a:solidFill>
                  <a:srgbClr val="002060"/>
                </a:solidFill>
              </a:rPr>
              <a:t>ПРОФЕССИИ "ДА</a:t>
            </a:r>
            <a:r>
              <a:rPr lang="ru-RU" i="1" dirty="0" smtClean="0">
                <a:solidFill>
                  <a:srgbClr val="002060"/>
                </a:solidFill>
              </a:rPr>
              <a:t>". Под </a:t>
            </a:r>
            <a:r>
              <a:rPr lang="ru-RU" i="1" dirty="0">
                <a:solidFill>
                  <a:srgbClr val="002060"/>
                </a:solidFill>
              </a:rPr>
              <a:t>таким названием 16.11.22 прошел онлайн - вебинар для </a:t>
            </a:r>
            <a:r>
              <a:rPr lang="ru-RU" i="1" dirty="0" smtClean="0">
                <a:solidFill>
                  <a:srgbClr val="002060"/>
                </a:solidFill>
              </a:rPr>
              <a:t>воспитанников 9 классов от </a:t>
            </a:r>
            <a:r>
              <a:rPr lang="ru-RU" i="1" dirty="0">
                <a:solidFill>
                  <a:srgbClr val="002060"/>
                </a:solidFill>
              </a:rPr>
              <a:t>Центра профессиональной ориентации и психологической поддержки "Ресурс" г. Ярославль. Наши ребята посмотрели его </a:t>
            </a:r>
            <a:r>
              <a:rPr lang="ru-RU" i="1" dirty="0" smtClean="0">
                <a:solidFill>
                  <a:srgbClr val="002060"/>
                </a:solidFill>
              </a:rPr>
              <a:t> </a:t>
            </a:r>
            <a:r>
              <a:rPr lang="ru-RU" i="1" dirty="0">
                <a:solidFill>
                  <a:srgbClr val="002060"/>
                </a:solidFill>
              </a:rPr>
              <a:t>в качественной видеозаписи</a:t>
            </a:r>
            <a:r>
              <a:rPr lang="ru-RU" i="1" dirty="0" smtClean="0">
                <a:solidFill>
                  <a:srgbClr val="002060"/>
                </a:solidFill>
              </a:rPr>
              <a:t>.</a:t>
            </a:r>
          </a:p>
          <a:p>
            <a:endParaRPr lang="ru-RU" i="1" dirty="0">
              <a:solidFill>
                <a:srgbClr val="002060"/>
              </a:solidFill>
            </a:endParaRPr>
          </a:p>
        </p:txBody>
      </p:sp>
    </p:spTree>
    <p:extLst>
      <p:ext uri="{BB962C8B-B14F-4D97-AF65-F5344CB8AC3E}">
        <p14:creationId xmlns:p14="http://schemas.microsoft.com/office/powerpoint/2010/main" val="24154557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2711" y="2179043"/>
            <a:ext cx="4176464"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55575" y="485726"/>
            <a:ext cx="8136905" cy="1200329"/>
          </a:xfrm>
          <a:prstGeom prst="rect">
            <a:avLst/>
          </a:prstGeom>
          <a:noFill/>
        </p:spPr>
        <p:txBody>
          <a:bodyPr wrap="square" rtlCol="0">
            <a:spAutoFit/>
          </a:bodyPr>
          <a:lstStyle/>
          <a:p>
            <a:r>
              <a:rPr lang="ru-RU" i="1" dirty="0" smtClean="0">
                <a:solidFill>
                  <a:srgbClr val="002060"/>
                </a:solidFill>
              </a:rPr>
              <a:t>Постепенно осваиваем  серию  профориентационных игр  «В объективе- экономика региона », разработанных при  поддержке  Центра «Ресурс». Игры направлены на изучение экономики, профессий и  предприятий</a:t>
            </a:r>
            <a:r>
              <a:rPr lang="ru-RU" i="1" dirty="0">
                <a:solidFill>
                  <a:srgbClr val="002060"/>
                </a:solidFill>
              </a:rPr>
              <a:t> Ярославской </a:t>
            </a:r>
            <a:r>
              <a:rPr lang="ru-RU" i="1" dirty="0" smtClean="0">
                <a:solidFill>
                  <a:srgbClr val="002060"/>
                </a:solidFill>
              </a:rPr>
              <a:t>области.</a:t>
            </a:r>
            <a:endParaRPr lang="ru-RU" i="1" dirty="0">
              <a:solidFill>
                <a:srgbClr val="002060"/>
              </a:solidFill>
            </a:endParaRPr>
          </a:p>
        </p:txBody>
      </p:sp>
      <p:pic>
        <p:nvPicPr>
          <p:cNvPr id="2253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5779" y="2179043"/>
            <a:ext cx="4177605" cy="4177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6572475"/>
      </p:ext>
    </p:extLst>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6" name="TextBox 5"/>
          <p:cNvSpPr txBox="1"/>
          <p:nvPr/>
        </p:nvSpPr>
        <p:spPr>
          <a:xfrm>
            <a:off x="492075" y="111904"/>
            <a:ext cx="8280919" cy="1938992"/>
          </a:xfrm>
          <a:prstGeom prst="rect">
            <a:avLst/>
          </a:prstGeom>
          <a:noFill/>
        </p:spPr>
        <p:txBody>
          <a:bodyPr rtlCol="0" wrap="square">
            <a:spAutoFit/>
          </a:bodyPr>
          <a:lstStyle/>
          <a:p>
            <a:r>
              <a:rPr dirty="0" i="1" lang="ru-RU" smtClean="0" sz="2000">
                <a:solidFill>
                  <a:srgbClr val="002060"/>
                </a:solidFill>
                <a:latin charset="0" panose="02020603050405020304" pitchFamily="18" typeface="Times New Roman"/>
                <a:cs charset="0" panose="02020603050405020304" pitchFamily="18" typeface="Times New Roman"/>
              </a:rPr>
              <a:t>Результатом  работы  по  профориентации  является поступление старших воспитанников детского дома в учебные учреждения Ярославской области в соответствии  с их  предпочтениями . Учащиеся помладше выражают свои мечты в  рисунках  «Моя будущая  профессия».  Их мечты становятся основой  для  планирования  дальнейшей  </a:t>
            </a:r>
            <a:r>
              <a:rPr i="1" lang="ru-RU" smtClean="0" sz="2000">
                <a:solidFill>
                  <a:srgbClr val="002060"/>
                </a:solidFill>
                <a:latin charset="0" panose="02020603050405020304" pitchFamily="18" typeface="Times New Roman"/>
                <a:cs charset="0" panose="02020603050405020304" pitchFamily="18" typeface="Times New Roman"/>
              </a:rPr>
              <a:t>работы педагогов.  </a:t>
            </a:r>
            <a:endParaRPr dirty="0" i="1" lang="ru-RU" sz="2000">
              <a:solidFill>
                <a:srgbClr val="002060"/>
              </a:solidFill>
              <a:latin charset="0" panose="02020603050405020304" pitchFamily="18" typeface="Times New Roman"/>
              <a:cs charset="0" panose="02020603050405020304" pitchFamily="18" typeface="Times New Roman"/>
            </a:endParaRPr>
          </a:p>
        </p:txBody>
      </p:sp>
      <p:pic>
        <p:nvPicPr>
          <p:cNvPr id="8195" name="Picture 3"/>
          <p:cNvPicPr>
            <a:picLocks noChangeArrowheads="1" noChangeAspect="1"/>
          </p:cNvPicPr>
          <p:nvPr/>
        </p:nvPicPr>
        <p:blipFill rotWithShape="1">
          <a:blip cstate="print" r:embed="rId2">
            <a:extLst>
              <a:ext uri="{28A0092B-C50C-407E-A947-70E740481C1C}">
                <a14:useLocalDpi xmlns:a14="http://schemas.microsoft.com/office/drawing/2010/main" val="0"/>
              </a:ext>
            </a:extLst>
          </a:blip>
          <a:srcRect b="55" l="-171" r="-392" t="85"/>
          <a:stretch/>
        </p:blipFill>
        <p:spPr bwMode="auto">
          <a:xfrm>
            <a:off x="3445618" y="4725144"/>
            <a:ext cx="2845241" cy="1974984"/>
          </a:xfrm>
          <a:prstGeom prst="rect">
            <a:avLst/>
          </a:prstGeom>
          <a:noFill/>
          <a:ln>
            <a:noFill/>
          </a:ln>
          <a:effectLst/>
          <a:scene3d>
            <a:camera prst="orthographicFront"/>
            <a:lightRig dir="t" rig="threePt"/>
          </a:scene3d>
          <a:sp3d contourW="19050">
            <a:contourClr>
              <a:schemeClr val="tx2">
                <a:lumMod val="60000"/>
                <a:lumOff val="40000"/>
              </a:schemeClr>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pic>
      <p:pic>
        <p:nvPicPr>
          <p:cNvPr id="8196" name="Picture 4"/>
          <p:cNvPicPr>
            <a:picLocks noChangeArrowheads="1" noChangeAspect="1"/>
          </p:cNvPicPr>
          <p:nvPr/>
        </p:nvPicPr>
        <p:blipFill rotWithShape="1">
          <a:blip cstate="print" r:embed="rId3">
            <a:extLst>
              <a:ext uri="{BEBA8EAE-BF5A-486C-A8C5-ECC9F3942E4B}">
                <a14:imgProps xmlns:a14="http://schemas.microsoft.com/office/drawing/2010/main">
                  <a14:imgLayer r:embed="rId4">
                    <a14:imgEffect>
                      <a14:sharpenSoften amount="42000"/>
                    </a14:imgEffect>
                    <a14:imgEffect>
                      <a14:brightnessContrast bright="4000" contrast="5000"/>
                    </a14:imgEffect>
                  </a14:imgLayer>
                </a14:imgProps>
              </a:ext>
              <a:ext uri="{28A0092B-C50C-407E-A947-70E740481C1C}">
                <a14:useLocalDpi xmlns:a14="http://schemas.microsoft.com/office/drawing/2010/main" val="0"/>
              </a:ext>
            </a:extLst>
          </a:blip>
          <a:srcRect b="80" l="171" r="109" t="23"/>
          <a:stretch/>
        </p:blipFill>
        <p:spPr bwMode="auto">
          <a:xfrm>
            <a:off x="6574575" y="3581051"/>
            <a:ext cx="2213848" cy="3091033"/>
          </a:xfrm>
          <a:prstGeom prst="rect">
            <a:avLst/>
          </a:prstGeom>
          <a:noFill/>
          <a:ln>
            <a:noFill/>
          </a:ln>
          <a:effectLst/>
          <a:scene3d>
            <a:camera prst="orthographicFront"/>
            <a:lightRig dir="t" rig="threePt"/>
          </a:scene3d>
          <a:sp3d contourW="19050">
            <a:contourClr>
              <a:schemeClr val="tx2">
                <a:lumMod val="60000"/>
                <a:lumOff val="40000"/>
              </a:schemeClr>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pic>
      <p:pic>
        <p:nvPicPr>
          <p:cNvPr id="8197" name="Picture 5"/>
          <p:cNvPicPr>
            <a:picLocks noChangeArrowheads="1" noChangeAspect="1"/>
          </p:cNvPicPr>
          <p:nvPr/>
        </p:nvPicPr>
        <p:blipFill rotWithShape="1">
          <a:blip cstate="print" r:embed="rId5">
            <a:extLst>
              <a:ext uri="{28A0092B-C50C-407E-A947-70E740481C1C}">
                <a14:useLocalDpi xmlns:a14="http://schemas.microsoft.com/office/drawing/2010/main" val="0"/>
              </a:ext>
            </a:extLst>
          </a:blip>
          <a:srcRect b="132" l="70" r="104" t="146"/>
          <a:stretch/>
        </p:blipFill>
        <p:spPr bwMode="auto">
          <a:xfrm>
            <a:off x="6574575" y="1624499"/>
            <a:ext cx="2247113" cy="1804501"/>
          </a:xfrm>
          <a:prstGeom prst="rect">
            <a:avLst/>
          </a:prstGeom>
          <a:noFill/>
          <a:ln>
            <a:noFill/>
          </a:ln>
          <a:effectLst/>
          <a:scene3d>
            <a:camera prst="orthographicFront"/>
            <a:lightRig dir="t" rig="threePt"/>
          </a:scene3d>
          <a:sp3d contourW="19050">
            <a:contourClr>
              <a:schemeClr val="tx2">
                <a:lumMod val="60000"/>
                <a:lumOff val="40000"/>
              </a:schemeClr>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pic>
      <p:pic>
        <p:nvPicPr>
          <p:cNvPr id="8199" name="Picture 7"/>
          <p:cNvPicPr>
            <a:picLocks noChangeArrowheads="1" noChangeAspect="1"/>
          </p:cNvPicPr>
          <p:nvPr/>
        </p:nvPicPr>
        <p:blipFill rotWithShape="1">
          <a:blip cstate="print" r:embed="rId6">
            <a:extLst>
              <a:ext uri="{BEBA8EAE-BF5A-486C-A8C5-ECC9F3942E4B}">
                <a14:imgProps xmlns:a14="http://schemas.microsoft.com/office/drawing/2010/main">
                  <a14:imgLayer r:embed="rId7">
                    <a14:imgEffect>
                      <a14:sharpenSoften amount="32000"/>
                    </a14:imgEffect>
                    <a14:imgEffect>
                      <a14:brightnessContrast bright="-4000" contrast="25000"/>
                    </a14:imgEffect>
                  </a14:imgLayer>
                </a14:imgProps>
              </a:ext>
              <a:ext uri="{28A0092B-C50C-407E-A947-70E740481C1C}">
                <a14:useLocalDpi xmlns:a14="http://schemas.microsoft.com/office/drawing/2010/main" val="0"/>
              </a:ext>
            </a:extLst>
          </a:blip>
          <a:srcRect b="101" l="109" r="25" t="113"/>
          <a:stretch/>
        </p:blipFill>
        <p:spPr bwMode="auto">
          <a:xfrm>
            <a:off x="179512" y="4725144"/>
            <a:ext cx="2842050" cy="1974984"/>
          </a:xfrm>
          <a:prstGeom prst="rect">
            <a:avLst/>
          </a:prstGeom>
          <a:noFill/>
          <a:ln>
            <a:noFill/>
          </a:ln>
          <a:effectLst/>
          <a:scene3d>
            <a:camera prst="orthographicFront"/>
            <a:lightRig dir="t" rig="threePt"/>
          </a:scene3d>
          <a:sp3d contourW="19050">
            <a:contourClr>
              <a:schemeClr val="tx2">
                <a:lumMod val="60000"/>
                <a:lumOff val="40000"/>
              </a:schemeClr>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pic>
      <p:pic>
        <p:nvPicPr>
          <p:cNvPr descr="D:\Работа в  Детском  доме\профориентация моя доп. работа\на педсовет по проф за 2022 г\IMG20221214020246.jpg" id="8200" name="Picture 8"/>
          <p:cNvPicPr>
            <a:picLocks noChangeArrowheads="1" noChangeAspect="1"/>
          </p:cNvPicPr>
          <p:nvPr/>
        </p:nvPicPr>
        <p:blipFill>
          <a:blip cstate="print" r:embed="rId8">
            <a:extLst>
              <a:ext uri="{28A0092B-C50C-407E-A947-70E740481C1C}">
                <a14:useLocalDpi xmlns:a14="http://schemas.microsoft.com/office/drawing/2010/main" val="0"/>
              </a:ext>
            </a:extLst>
          </a:blip>
          <a:srcRect/>
          <a:stretch>
            <a:fillRect/>
          </a:stretch>
        </p:blipFill>
        <p:spPr bwMode="auto">
          <a:xfrm>
            <a:off x="3445618" y="1972352"/>
            <a:ext cx="2664296" cy="2664296"/>
          </a:xfrm>
          <a:prstGeom prst="rect">
            <a:avLst/>
          </a:prstGeom>
          <a:noFill/>
          <a:scene3d>
            <a:camera prst="orthographicFront"/>
            <a:lightRig dir="t" rig="threePt"/>
          </a:scene3d>
          <a:sp3d contourW="19050">
            <a:contourClr>
              <a:schemeClr val="tx2">
                <a:lumMod val="60000"/>
                <a:lumOff val="40000"/>
              </a:schemeClr>
            </a:contourClr>
          </a:sp3d>
          <a:extLst>
            <a:ext uri="{909E8E84-426E-40DD-AFC4-6F175D3DCCD1}">
              <a14:hiddenFill xmlns:a14="http://schemas.microsoft.com/office/drawing/2010/main">
                <a:solidFill>
                  <a:srgbClr val="FFFFFF"/>
                </a:solidFill>
              </a14:hiddenFill>
            </a:ext>
          </a:extLst>
        </p:spPr>
      </p:pic>
      <p:pic>
        <p:nvPicPr>
          <p:cNvPr id="8201" name="Picture 9"/>
          <p:cNvPicPr>
            <a:picLocks noChangeArrowheads="1" noChangeAspect="1"/>
          </p:cNvPicPr>
          <p:nvPr/>
        </p:nvPicPr>
        <p:blipFill>
          <a:blip cstate="print" r:embed="rId9">
            <a:extLst>
              <a:ext uri="{28A0092B-C50C-407E-A947-70E740481C1C}">
                <a14:useLocalDpi xmlns:a14="http://schemas.microsoft.com/office/drawing/2010/main" val="0"/>
              </a:ext>
            </a:extLst>
          </a:blip>
          <a:srcRect/>
          <a:stretch>
            <a:fillRect/>
          </a:stretch>
        </p:blipFill>
        <p:spPr bwMode="auto">
          <a:xfrm>
            <a:off x="205855" y="2050896"/>
            <a:ext cx="1899490" cy="2532653"/>
          </a:xfrm>
          <a:prstGeom prst="rect">
            <a:avLst/>
          </a:prstGeom>
          <a:noFill/>
          <a:ln>
            <a:noFill/>
          </a:ln>
          <a:effectLst/>
          <a:scene3d>
            <a:camera prst="orthographicFront"/>
            <a:lightRig dir="t" rig="threePt"/>
          </a:scene3d>
          <a:sp3d contourW="19050">
            <a:contourClr>
              <a:schemeClr val="tx2">
                <a:lumMod val="60000"/>
                <a:lumOff val="40000"/>
              </a:schemeClr>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pic>
      <p:pic>
        <p:nvPicPr>
          <p:cNvPr id="8198" name="Picture 6"/>
          <p:cNvPicPr>
            <a:picLocks noChangeArrowheads="1" noChangeAspect="1"/>
          </p:cNvPicPr>
          <p:nvPr/>
        </p:nvPicPr>
        <p:blipFill rotWithShape="1">
          <a:blip cstate="print" r:embed="rId10">
            <a:extLst>
              <a:ext uri="{28A0092B-C50C-407E-A947-70E740481C1C}">
                <a14:useLocalDpi xmlns:a14="http://schemas.microsoft.com/office/drawing/2010/main" val="0"/>
              </a:ext>
            </a:extLst>
          </a:blip>
          <a:srcRect b="197" l="92" r="170" t="201"/>
          <a:stretch/>
        </p:blipFill>
        <p:spPr bwMode="auto">
          <a:xfrm>
            <a:off x="1835696" y="2348880"/>
            <a:ext cx="1419586" cy="1656184"/>
          </a:xfrm>
          <a:prstGeom prst="rect">
            <a:avLst/>
          </a:prstGeom>
          <a:noFill/>
          <a:ln>
            <a:noFill/>
          </a:ln>
          <a:effectLst/>
          <a:scene3d>
            <a:camera prst="orthographicFront"/>
            <a:lightRig dir="t" rig="threePt"/>
          </a:scene3d>
          <a:sp3d contourW="19050">
            <a:contourClr>
              <a:schemeClr val="tx2">
                <a:lumMod val="60000"/>
                <a:lumOff val="40000"/>
              </a:schemeClr>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pic>
    </p:spTree>
    <p:extLst>
      <p:ext uri="{BB962C8B-B14F-4D97-AF65-F5344CB8AC3E}">
        <p14:creationId xmlns:p14="http://schemas.microsoft.com/office/powerpoint/2010/main" val="4135942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2" y="404664"/>
            <a:ext cx="8280919" cy="1754326"/>
          </a:xfrm>
          <a:prstGeom prst="rect">
            <a:avLst/>
          </a:prstGeom>
          <a:noFill/>
        </p:spPr>
        <p:txBody>
          <a:bodyPr wrap="square" rtlCol="0">
            <a:spAutoFit/>
          </a:bodyPr>
          <a:lstStyle/>
          <a:p>
            <a:r>
              <a:rPr lang="ru-RU" dirty="0" smtClean="0"/>
              <a:t>         </a:t>
            </a:r>
            <a:r>
              <a:rPr lang="ru-RU" i="1" dirty="0" smtClean="0">
                <a:solidFill>
                  <a:srgbClr val="002060"/>
                </a:solidFill>
              </a:rPr>
              <a:t>Профориентационная работа  осуществляется  через различные виды совместной деятельности и начинается прежде всего с  того, что у воспитанников прививается ценностное позитивное отношение к труду  через  привлечение к совместной или индивидуальной трудовой деятельности в  течение  всего года. </a:t>
            </a:r>
          </a:p>
          <a:p>
            <a:r>
              <a:rPr lang="ru-RU" i="1" dirty="0" smtClean="0">
                <a:solidFill>
                  <a:srgbClr val="002060"/>
                </a:solidFill>
              </a:rPr>
              <a:t>Это хозяйственно-бытовой труд и труд в  природе.</a:t>
            </a:r>
            <a:endParaRPr lang="ru-RU" i="1" dirty="0">
              <a:solidFill>
                <a:srgbClr val="002060"/>
              </a:solidFill>
            </a:endParaRPr>
          </a:p>
        </p:txBody>
      </p:sp>
      <p:pic>
        <p:nvPicPr>
          <p:cNvPr id="3" name="Picture 2" descr="D:\Работа в  Детском  доме\профориентация моя доп. работа\на педсовет по проф за 2022 г\7DiqBXTf-t6m6hyHEiVUGlqYGo3Ja7Ujb4s1ks-MqAiox0De0blbPwqkR4wZtca1_TveAxpdvmpLu_6pKcxLH-6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492895"/>
            <a:ext cx="2448272" cy="3264363"/>
          </a:xfrm>
          <a:prstGeom prst="rect">
            <a:avLst/>
          </a:prstGeom>
          <a:noFill/>
          <a:scene3d>
            <a:camera prst="orthographicFront"/>
            <a:lightRig rig="threePt" dir="t"/>
          </a:scene3d>
          <a:sp3d contourW="12700">
            <a:contourClr>
              <a:schemeClr val="tx2">
                <a:lumMod val="60000"/>
                <a:lumOff val="40000"/>
              </a:schemeClr>
            </a:contourClr>
          </a:sp3d>
          <a:extLst>
            <a:ext uri="{909E8E84-426E-40DD-AFC4-6F175D3DCCD1}">
              <a14:hiddenFill xmlns:a14="http://schemas.microsoft.com/office/drawing/2010/main">
                <a:solidFill>
                  <a:srgbClr val="FFFFFF"/>
                </a:solidFill>
              </a14:hiddenFill>
            </a:ext>
          </a:extLst>
        </p:spPr>
      </p:pic>
      <p:pic>
        <p:nvPicPr>
          <p:cNvPr id="1027" name="Picture 3" descr="D:\Работа в  Детском  доме\профориентация моя доп. работа\на педсовет по проф за 2022 г\8KRaghLIbaB7uBo3NsN7NK0njxoaECnlkautaGwdr3WxFtW7o22rQlOC3B5DchRu-Di1jYzsXZc7Dkpx8ewJvZX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0021" y="2492896"/>
            <a:ext cx="2740450" cy="3653934"/>
          </a:xfrm>
          <a:prstGeom prst="rect">
            <a:avLst/>
          </a:prstGeom>
          <a:noFill/>
          <a:scene3d>
            <a:camera prst="orthographicFront"/>
            <a:lightRig rig="threePt" dir="t"/>
          </a:scene3d>
          <a:sp3d contourW="12700">
            <a:contourClr>
              <a:schemeClr val="tx2">
                <a:lumMod val="60000"/>
                <a:lumOff val="40000"/>
              </a:schemeClr>
            </a:contourClr>
          </a:sp3d>
          <a:extLst>
            <a:ext uri="{909E8E84-426E-40DD-AFC4-6F175D3DCCD1}">
              <a14:hiddenFill xmlns:a14="http://schemas.microsoft.com/office/drawing/2010/main">
                <a:solidFill>
                  <a:srgbClr val="FFFFFF"/>
                </a:solidFill>
              </a14:hiddenFill>
            </a:ext>
          </a:extLst>
        </p:spPr>
      </p:pic>
      <p:pic>
        <p:nvPicPr>
          <p:cNvPr id="1028" name="Picture 4" descr="D:\Работа в  Детском  доме\профориентация моя доп. работа\на педсовет по проф за 2022 г\75Cc1lJy2EL6ZjAmMHEn1y9pIAagW666KzQW_6PzCKN0SArKzq8LK3hC-hYb1yi3fWVoCiKBG-3f_IYNkjvxQF0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87824" y="2926134"/>
            <a:ext cx="2808311" cy="3744415"/>
          </a:xfrm>
          <a:prstGeom prst="rect">
            <a:avLst/>
          </a:prstGeom>
          <a:noFill/>
          <a:scene3d>
            <a:camera prst="orthographicFront"/>
            <a:lightRig rig="threePt" dir="t"/>
          </a:scene3d>
          <a:sp3d contourW="12700">
            <a:contourClr>
              <a:schemeClr val="tx2">
                <a:lumMod val="60000"/>
                <a:lumOff val="40000"/>
              </a:schemeClr>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7864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Работа в  Детском  доме\профориентация моя доп. работа\на педсовет по проф за 2022 г\hRyRJGuxdagL0qdyRGNyin3-TmGoU3CF3L_o9xeL0ht3_4q67q6cchnv9vj4tNnB3DFPYTJZt5Uky_ZGtYQ7SKrJ.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79512" y="3142101"/>
            <a:ext cx="2206581" cy="2942108"/>
          </a:xfrm>
          <a:prstGeom prst="rect">
            <a:avLst/>
          </a:prstGeom>
          <a:noFill/>
          <a:scene3d>
            <a:camera prst="orthographicFront"/>
            <a:lightRig rig="threePt" dir="t"/>
          </a:scene3d>
          <a:sp3d contourW="19050">
            <a:contourClr>
              <a:schemeClr val="tx2">
                <a:lumMod val="60000"/>
                <a:lumOff val="40000"/>
              </a:schemeClr>
            </a:contourClr>
          </a:sp3d>
          <a:extLst>
            <a:ext uri="{909E8E84-426E-40DD-AFC4-6F175D3DCCD1}">
              <a14:hiddenFill xmlns:a14="http://schemas.microsoft.com/office/drawing/2010/main">
                <a:solidFill>
                  <a:srgbClr val="FFFFFF"/>
                </a:solidFill>
              </a14:hiddenFill>
            </a:ext>
          </a:extLst>
        </p:spPr>
      </p:pic>
      <p:pic>
        <p:nvPicPr>
          <p:cNvPr id="2051" name="Picture 3" descr="D:\Работа в  Детском  доме\профориентация моя доп. работа\на педсовет по проф за 2022 г\LhKP0VgpJbFfKvgsUpqqxJTujCSJ1v2UxCB8kpeLvczlnJ5YcN8B3XivRORPPv2u5D2HcBPrseujObbZQu5LoW4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2276872"/>
            <a:ext cx="4084406" cy="4084406"/>
          </a:xfrm>
          <a:prstGeom prst="rect">
            <a:avLst/>
          </a:prstGeom>
          <a:noFill/>
          <a:scene3d>
            <a:camera prst="orthographicFront"/>
            <a:lightRig rig="threePt" dir="t"/>
          </a:scene3d>
          <a:sp3d contourW="19050">
            <a:contourClr>
              <a:schemeClr val="tx2">
                <a:lumMod val="60000"/>
                <a:lumOff val="40000"/>
              </a:schemeClr>
            </a:contourClr>
          </a:sp3d>
          <a:extLst>
            <a:ext uri="{909E8E84-426E-40DD-AFC4-6F175D3DCCD1}">
              <a14:hiddenFill xmlns:a14="http://schemas.microsoft.com/office/drawing/2010/main">
                <a:solidFill>
                  <a:srgbClr val="FFFFFF"/>
                </a:solidFill>
              </a14:hiddenFill>
            </a:ext>
          </a:extLst>
        </p:spPr>
      </p:pic>
      <p:pic>
        <p:nvPicPr>
          <p:cNvPr id="2052" name="Picture 4" descr="D:\Работа в  Детском  доме\профориентация моя доп. работа\на педсовет по проф за 2022 г\Puus_iRkVOxuk2_ZW0-jpEBii8ypV0NtxLVwx9LnrY6Jm4_9tXlQw7qhIXRJPGaT7UzXFFkE3h4Ht4sqhmmQN57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4248" y="3130005"/>
            <a:ext cx="2215653" cy="2954204"/>
          </a:xfrm>
          <a:prstGeom prst="rect">
            <a:avLst/>
          </a:prstGeom>
          <a:noFill/>
          <a:scene3d>
            <a:camera prst="orthographicFront"/>
            <a:lightRig rig="threePt" dir="t"/>
          </a:scene3d>
          <a:sp3d contourW="19050">
            <a:contourClr>
              <a:schemeClr val="tx2">
                <a:lumMod val="60000"/>
                <a:lumOff val="40000"/>
              </a:schemeClr>
            </a:contourClr>
          </a:sp3d>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39552" y="404664"/>
            <a:ext cx="8280919" cy="1477328"/>
          </a:xfrm>
          <a:prstGeom prst="rect">
            <a:avLst/>
          </a:prstGeom>
          <a:noFill/>
        </p:spPr>
        <p:txBody>
          <a:bodyPr wrap="square" rtlCol="0">
            <a:spAutoFit/>
          </a:bodyPr>
          <a:lstStyle/>
          <a:p>
            <a:r>
              <a:rPr lang="ru-RU" dirty="0" smtClean="0"/>
              <a:t>         </a:t>
            </a:r>
            <a:r>
              <a:rPr lang="ru-RU" i="1" dirty="0" smtClean="0">
                <a:solidFill>
                  <a:srgbClr val="002060"/>
                </a:solidFill>
              </a:rPr>
              <a:t>Во время  выполнения трудовых действий дети получают представление о таких профессиях, как : штукатур- маляр, дворник, кастелянша, овощевод. Мы  не просто  трудимся, но и беседуем с детьми о том, как важны  разные профессии и воспитываем  уважение   к людям , которые  трудятся  в  нашем детском доме.</a:t>
            </a:r>
            <a:endParaRPr lang="ru-RU" i="1" dirty="0">
              <a:solidFill>
                <a:srgbClr val="002060"/>
              </a:solidFill>
            </a:endParaRPr>
          </a:p>
        </p:txBody>
      </p:sp>
    </p:spTree>
    <p:extLst>
      <p:ext uri="{BB962C8B-B14F-4D97-AF65-F5344CB8AC3E}">
        <p14:creationId xmlns:p14="http://schemas.microsoft.com/office/powerpoint/2010/main" val="3648667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Работа в  Детском  доме\профориентация моя доп. работа\на педсовет по проф за 2022 г\ZYRzs7fNgm3ygBMswcfV3LsAp8sz8BfO0dn5MmYcbBHKc8qG2XbF_BI-QVAnyf7KOYcjxELxBMKIZYOcoS8IaQBw.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541996" y="2232514"/>
            <a:ext cx="1812727" cy="2416969"/>
          </a:xfrm>
          <a:prstGeom prst="rect">
            <a:avLst/>
          </a:prstGeom>
          <a:noFill/>
          <a:effectLst>
            <a:reflection blurRad="6350" stA="52000" endA="300" endPos="8000" dir="5400000" sy="-100000" algn="bl" rotWithShape="0"/>
          </a:effectLst>
          <a:scene3d>
            <a:camera prst="obliqueTopRight"/>
            <a:lightRig rig="threePt" dir="t"/>
          </a:scene3d>
          <a:sp3d contourW="19050">
            <a:contourClr>
              <a:schemeClr val="tx2">
                <a:lumMod val="60000"/>
                <a:lumOff val="40000"/>
              </a:schemeClr>
            </a:contourClr>
          </a:sp3d>
          <a:extLst>
            <a:ext uri="{909E8E84-426E-40DD-AFC4-6F175D3DCCD1}">
              <a14:hiddenFill xmlns:a14="http://schemas.microsoft.com/office/drawing/2010/main">
                <a:solidFill>
                  <a:srgbClr val="FFFFFF"/>
                </a:solidFill>
              </a14:hiddenFill>
            </a:ext>
          </a:extLst>
        </p:spPr>
      </p:pic>
      <p:pic>
        <p:nvPicPr>
          <p:cNvPr id="4099" name="Picture 3" descr="D:\Работа в  Детском  доме\профориентация моя доп. работа\на педсовет по проф за 2022 г\XhHVgG5WkM5Cr5EzQHxh_oztRsy0e3SWKfw83CD422ydDtelYGCRPR-9Mjoe3eP_3nQXLGB0zuivBDJj6Q0jSebQ.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4314" y="4734966"/>
            <a:ext cx="1470528" cy="1960704"/>
          </a:xfrm>
          <a:prstGeom prst="rect">
            <a:avLst/>
          </a:prstGeom>
          <a:noFill/>
          <a:effectLst>
            <a:reflection blurRad="6350" stA="52000" endA="300" endPos="8000" dir="5400000" sy="-100000" algn="bl" rotWithShape="0"/>
          </a:effectLst>
          <a:scene3d>
            <a:camera prst="obliqueTopRight"/>
            <a:lightRig rig="threePt" dir="t"/>
          </a:scene3d>
          <a:sp3d contourW="19050">
            <a:contourClr>
              <a:schemeClr val="tx2">
                <a:lumMod val="60000"/>
                <a:lumOff val="40000"/>
              </a:schemeClr>
            </a:contourClr>
          </a:sp3d>
          <a:extLst>
            <a:ext uri="{909E8E84-426E-40DD-AFC4-6F175D3DCCD1}">
              <a14:hiddenFill xmlns:a14="http://schemas.microsoft.com/office/drawing/2010/main">
                <a:solidFill>
                  <a:srgbClr val="FFFFFF"/>
                </a:solidFill>
              </a14:hiddenFill>
            </a:ext>
          </a:extLst>
        </p:spPr>
      </p:pic>
      <p:pic>
        <p:nvPicPr>
          <p:cNvPr id="4101" name="Picture 5" descr="D:\Работа в  Детском  доме\профориентация моя доп. работа\на педсовет по проф за 2022 г\J_DBGdNOmwIrkrpeTQNBvFIPeUc9zrBo7sMf20j7O0ZKna7GAygKJx56yGbhGng8r4TLw2Mre6uNbMqyVeAVhwH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8592" y="4707916"/>
            <a:ext cx="1987754" cy="1987754"/>
          </a:xfrm>
          <a:prstGeom prst="rect">
            <a:avLst/>
          </a:prstGeom>
          <a:noFill/>
          <a:effectLst>
            <a:reflection blurRad="6350" stA="52000" endA="300" endPos="8000" dir="5400000" sy="-100000" algn="bl" rotWithShape="0"/>
          </a:effectLst>
          <a:scene3d>
            <a:camera prst="obliqueTopRight"/>
            <a:lightRig rig="threePt" dir="t"/>
          </a:scene3d>
          <a:sp3d contourW="19050">
            <a:contourClr>
              <a:schemeClr val="tx2">
                <a:lumMod val="60000"/>
                <a:lumOff val="40000"/>
              </a:schemeClr>
            </a:contourClr>
          </a:sp3d>
          <a:extLst>
            <a:ext uri="{909E8E84-426E-40DD-AFC4-6F175D3DCCD1}">
              <a14:hiddenFill xmlns:a14="http://schemas.microsoft.com/office/drawing/2010/main">
                <a:solidFill>
                  <a:srgbClr val="FFFFFF"/>
                </a:solidFill>
              </a14:hiddenFill>
            </a:ext>
          </a:extLst>
        </p:spPr>
      </p:pic>
      <p:pic>
        <p:nvPicPr>
          <p:cNvPr id="4102" name="Picture 6" descr="D:\Работа в  Детском  доме\профориентация моя доп. работа\на педсовет по проф за 2022 г\_UijRLrk1UP9SL35_hqCNlJ9TIXfz4Jd5SojVY7dH87PZjurKEWNdaD5FuQm69h0uAPQZAUMfrqmNBiGdQzECZZz.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55663" y="4871085"/>
            <a:ext cx="1859868" cy="1859868"/>
          </a:xfrm>
          <a:prstGeom prst="rect">
            <a:avLst/>
          </a:prstGeom>
          <a:noFill/>
          <a:effectLst>
            <a:reflection blurRad="6350" stA="52000" endA="300" endPos="8000" dir="5400000" sy="-100000" algn="bl" rotWithShape="0"/>
          </a:effectLst>
          <a:scene3d>
            <a:camera prst="obliqueTopRight"/>
            <a:lightRig rig="threePt" dir="t"/>
          </a:scene3d>
          <a:sp3d contourW="19050">
            <a:contourClr>
              <a:schemeClr val="tx2">
                <a:lumMod val="60000"/>
                <a:lumOff val="40000"/>
              </a:schemeClr>
            </a:contourClr>
          </a:sp3d>
          <a:extLst>
            <a:ext uri="{909E8E84-426E-40DD-AFC4-6F175D3DCCD1}">
              <a14:hiddenFill xmlns:a14="http://schemas.microsoft.com/office/drawing/2010/main">
                <a:solidFill>
                  <a:srgbClr val="FFFFFF"/>
                </a:solidFill>
              </a14:hiddenFill>
            </a:ext>
          </a:extLst>
        </p:spPr>
      </p:pic>
      <p:pic>
        <p:nvPicPr>
          <p:cNvPr id="4104" name="Picture 8"/>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28000"/>
                    </a14:imgEffect>
                  </a14:imgLayer>
                </a14:imgProps>
              </a:ext>
              <a:ext uri="{28A0092B-C50C-407E-A947-70E740481C1C}">
                <a14:useLocalDpi xmlns:a14="http://schemas.microsoft.com/office/drawing/2010/main" val="0"/>
              </a:ext>
            </a:extLst>
          </a:blip>
          <a:srcRect/>
          <a:stretch>
            <a:fillRect/>
          </a:stretch>
        </p:blipFill>
        <p:spPr bwMode="auto">
          <a:xfrm>
            <a:off x="1113812" y="2232514"/>
            <a:ext cx="1777315" cy="2365089"/>
          </a:xfrm>
          <a:prstGeom prst="rect">
            <a:avLst/>
          </a:prstGeom>
          <a:noFill/>
          <a:ln>
            <a:noFill/>
          </a:ln>
          <a:effectLst>
            <a:outerShdw dist="35921" dir="2700000" algn="ctr" rotWithShape="0">
              <a:schemeClr val="bg2"/>
            </a:outerShdw>
            <a:reflection blurRad="6350" stA="52000" endA="300" endPos="8000" dir="5400000" sy="-100000" algn="bl" rotWithShape="0"/>
          </a:effectLst>
          <a:scene3d>
            <a:camera prst="obliqueTopRight"/>
            <a:lightRig rig="threePt" dir="t"/>
          </a:scene3d>
          <a:sp3d contourW="19050">
            <a:contourClr>
              <a:schemeClr val="tx2">
                <a:lumMod val="60000"/>
                <a:lumOff val="40000"/>
              </a:schemeClr>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539552" y="404664"/>
            <a:ext cx="8280919" cy="1200329"/>
          </a:xfrm>
          <a:prstGeom prst="rect">
            <a:avLst/>
          </a:prstGeom>
          <a:noFill/>
        </p:spPr>
        <p:txBody>
          <a:bodyPr wrap="square" rtlCol="0">
            <a:spAutoFit/>
          </a:bodyPr>
          <a:lstStyle/>
          <a:p>
            <a:r>
              <a:rPr lang="ru-RU" dirty="0" smtClean="0"/>
              <a:t>         </a:t>
            </a:r>
            <a:r>
              <a:rPr lang="ru-RU" i="1" dirty="0" smtClean="0">
                <a:solidFill>
                  <a:srgbClr val="002060"/>
                </a:solidFill>
              </a:rPr>
              <a:t>Получение результата труда еще больше повышает  его ценность  в глазах детей, стимулирует  к  активным познавательным действиям в отношении трудовых операций и становлению коллективного трудового  сознания.</a:t>
            </a:r>
            <a:endParaRPr lang="ru-RU" i="1" dirty="0">
              <a:solidFill>
                <a:srgbClr val="002060"/>
              </a:solidFill>
            </a:endParaRPr>
          </a:p>
        </p:txBody>
      </p:sp>
      <p:pic>
        <p:nvPicPr>
          <p:cNvPr id="4105" name="Picture 9" descr="D:\Работа в  Детском  доме\профориентация моя доп. работа\на педсовет по проф за 2022 г\yyM1rDXR9NxIQgpALVdZJEWV1qRujYXorSaNrFbP4ZA5BXtuSPrBdE2CwDwXl9LCOtB9htfN68Pq2TWYm_eF7_wU.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63215" y="2232514"/>
            <a:ext cx="1812727" cy="2416969"/>
          </a:xfrm>
          <a:prstGeom prst="rect">
            <a:avLst/>
          </a:prstGeom>
          <a:noFill/>
          <a:effectLst>
            <a:reflection blurRad="6350" stA="52000" endA="300" endPos="8000" dir="5400000" sy="-100000" algn="bl" rotWithShape="0"/>
          </a:effectLst>
          <a:scene3d>
            <a:camera prst="obliqueTopRight"/>
            <a:lightRig rig="threePt" dir="t"/>
          </a:scene3d>
          <a:sp3d contourW="19050">
            <a:contourClr>
              <a:schemeClr val="tx2">
                <a:lumMod val="60000"/>
                <a:lumOff val="40000"/>
              </a:schemeClr>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6573399"/>
      </p:ext>
    </p:extLst>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8" name="TextBox 7"/>
          <p:cNvSpPr txBox="1"/>
          <p:nvPr/>
        </p:nvSpPr>
        <p:spPr>
          <a:xfrm>
            <a:off x="4522580" y="3806459"/>
            <a:ext cx="4392649" cy="2308324"/>
          </a:xfrm>
          <a:prstGeom prst="rect">
            <a:avLst/>
          </a:prstGeom>
          <a:noFill/>
        </p:spPr>
        <p:txBody>
          <a:bodyPr rtlCol="0" wrap="square">
            <a:spAutoFit/>
          </a:bodyPr>
          <a:lstStyle/>
          <a:p>
            <a:r>
              <a:rPr dirty="0" lang="ru-RU" smtClean="0"/>
              <a:t>         </a:t>
            </a:r>
            <a:r>
              <a:rPr dirty="0" i="1" lang="ru-RU" smtClean="0">
                <a:solidFill>
                  <a:srgbClr val="002060"/>
                </a:solidFill>
              </a:rPr>
              <a:t>С воспитанниками  проводятся  циклы  профориентационных часов общения, встречи с  представителями профессий, направленных на  подготовку  к  осознанному  планированию  и  реализации  своего  профессионального  будущего</a:t>
            </a:r>
            <a:endParaRPr dirty="0" i="1" lang="ru-RU">
              <a:solidFill>
                <a:srgbClr val="002060"/>
              </a:solidFill>
            </a:endParaRPr>
          </a:p>
        </p:txBody>
      </p:sp>
      <p:pic>
        <p:nvPicPr>
          <p:cNvPr descr="D:\Работа в  Детском  доме\профориентация моя доп. работа\на педсовет по проф за 2022 г\W4eWlQHH-mgMF0g8GadwrdOQpLJ5Pf7s7N20X-eIAPQa-AxWiUPLiY2zVXUhweMKmRmsZY8Ng7Wh-puLuU7HeoBU.jpg" id="12290" name="Picture 2"/>
          <p:cNvPicPr>
            <a:picLocks noChangeArrowheads="1" noChangeAspect="1"/>
          </p:cNvPicPr>
          <p:nvPr/>
        </p:nvPicPr>
        <p:blipFill rotWithShape="1">
          <a:blip r:embed="rId2">
            <a:extLst>
              <a:ext uri="{28A0092B-C50C-407E-A947-70E740481C1C}">
                <a14:useLocalDpi xmlns:a14="http://schemas.microsoft.com/office/drawing/2010/main" val="0"/>
              </a:ext>
            </a:extLst>
          </a:blip>
          <a:srcRect b="5" l="101" r="72" t="101"/>
          <a:stretch/>
        </p:blipFill>
        <p:spPr bwMode="auto">
          <a:xfrm>
            <a:off x="5436096" y="515050"/>
            <a:ext cx="2736304" cy="2710732"/>
          </a:xfrm>
          <a:prstGeom prst="rect">
            <a:avLst/>
          </a:prstGeom>
          <a:noFill/>
          <a:scene3d>
            <a:camera prst="orthographicFront"/>
            <a:lightRig dir="t" rig="threePt"/>
          </a:scene3d>
          <a:sp3d contourW="19050">
            <a:contourClr>
              <a:schemeClr val="tx2">
                <a:lumMod val="60000"/>
                <a:lumOff val="40000"/>
              </a:schemeClr>
            </a:contourClr>
          </a:sp3d>
          <a:extLst>
            <a:ext uri="{909E8E84-426E-40DD-AFC4-6F175D3DCCD1}">
              <a14:hiddenFill xmlns:a14="http://schemas.microsoft.com/office/drawing/2010/main">
                <a:solidFill>
                  <a:srgbClr val="FFFFFF"/>
                </a:solidFill>
              </a14:hiddenFill>
            </a:ext>
          </a:extLst>
        </p:spPr>
      </p:pic>
      <p:pic>
        <p:nvPicPr>
          <p:cNvPr id="12291" name="Picture 3"/>
          <p:cNvPicPr>
            <a:picLocks noChangeArrowheads="1" noChangeAspect="1"/>
          </p:cNvPicPr>
          <p:nvPr/>
        </p:nvPicPr>
        <p:blipFill>
          <a:blip cstate="print" r:embed="rId3">
            <a:extLst>
              <a:ext uri="{28A0092B-C50C-407E-A947-70E740481C1C}">
                <a14:useLocalDpi xmlns:a14="http://schemas.microsoft.com/office/drawing/2010/main" val="0"/>
              </a:ext>
            </a:extLst>
          </a:blip>
          <a:srcRect/>
          <a:stretch>
            <a:fillRect/>
          </a:stretch>
        </p:blipFill>
        <p:spPr bwMode="auto">
          <a:xfrm>
            <a:off x="395536" y="404664"/>
            <a:ext cx="3921980" cy="6281449"/>
          </a:xfrm>
          <a:prstGeom prst="rect">
            <a:avLst/>
          </a:prstGeom>
          <a:noFill/>
          <a:ln>
            <a:noFill/>
          </a:ln>
          <a:effectLst/>
          <a:scene3d>
            <a:camera prst="orthographicFront"/>
            <a:lightRig dir="t" rig="threePt"/>
          </a:scene3d>
          <a:sp3d contourW="19050">
            <a:contourClr>
              <a:schemeClr val="tx2">
                <a:lumMod val="60000"/>
                <a:lumOff val="40000"/>
              </a:schemeClr>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pic>
    </p:spTree>
    <p:extLst>
      <p:ext uri="{BB962C8B-B14F-4D97-AF65-F5344CB8AC3E}">
        <p14:creationId xmlns:p14="http://schemas.microsoft.com/office/powerpoint/2010/main" val="3777198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39552" y="404664"/>
            <a:ext cx="8280919" cy="1200329"/>
          </a:xfrm>
          <a:prstGeom prst="rect">
            <a:avLst/>
          </a:prstGeom>
          <a:noFill/>
        </p:spPr>
        <p:txBody>
          <a:bodyPr wrap="square" rtlCol="0">
            <a:spAutoFit/>
          </a:bodyPr>
          <a:lstStyle/>
          <a:p>
            <a:r>
              <a:rPr lang="ru-RU" i="1" dirty="0" smtClean="0">
                <a:solidFill>
                  <a:srgbClr val="002060"/>
                </a:solidFill>
              </a:rPr>
              <a:t>    Профориентационные игры (имитации, деловые игры, квесты) расширяют знания воспитанников  о типах профессий, о способах выбора профессий, о достоинствах и недостатках  той или иной  интересной  воспитанникам  профессиональной деятельности</a:t>
            </a:r>
            <a:endParaRPr lang="ru-RU" i="1" dirty="0">
              <a:solidFill>
                <a:srgbClr val="002060"/>
              </a:solidFill>
            </a:endParaRPr>
          </a:p>
        </p:txBody>
      </p:sp>
      <p:pic>
        <p:nvPicPr>
          <p:cNvPr id="204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1772816"/>
            <a:ext cx="3024336" cy="4843781"/>
          </a:xfrm>
          <a:prstGeom prst="rect">
            <a:avLst/>
          </a:prstGeom>
          <a:noFill/>
          <a:ln>
            <a:noFill/>
          </a:ln>
          <a:effectLst/>
          <a:scene3d>
            <a:camera prst="orthographicFront"/>
            <a:lightRig rig="threePt" dir="t"/>
          </a:scene3d>
          <a:sp3d contourW="19050">
            <a:contourClr>
              <a:schemeClr val="tx2">
                <a:lumMod val="60000"/>
                <a:lumOff val="40000"/>
              </a:schemeClr>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064" y="1772816"/>
            <a:ext cx="2803985" cy="4855658"/>
          </a:xfrm>
          <a:prstGeom prst="rect">
            <a:avLst/>
          </a:prstGeom>
          <a:noFill/>
          <a:ln>
            <a:noFill/>
          </a:ln>
          <a:effectLst/>
          <a:scene3d>
            <a:camera prst="orthographicFront"/>
            <a:lightRig rig="threePt" dir="t"/>
          </a:scene3d>
          <a:sp3d contourW="19050">
            <a:contourClr>
              <a:schemeClr val="tx2">
                <a:lumMod val="60000"/>
                <a:lumOff val="40000"/>
              </a:schemeClr>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1827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39552" y="404664"/>
            <a:ext cx="8280919" cy="1200329"/>
          </a:xfrm>
          <a:prstGeom prst="rect">
            <a:avLst/>
          </a:prstGeom>
          <a:noFill/>
        </p:spPr>
        <p:txBody>
          <a:bodyPr wrap="square" rtlCol="0">
            <a:spAutoFit/>
          </a:bodyPr>
          <a:lstStyle/>
          <a:p>
            <a:r>
              <a:rPr lang="ru-RU" i="1" dirty="0" smtClean="0">
                <a:solidFill>
                  <a:srgbClr val="002060"/>
                </a:solidFill>
              </a:rPr>
              <a:t>    Экскурсии и видео-экскурсии на  предприятия  города и  Ярославской области  дают воспитанникам  начальные  представления  о  существующих  профессиях  и  условиях  работы  людей, представляющих эти  профессии</a:t>
            </a:r>
            <a:endParaRPr lang="ru-RU" i="1" dirty="0">
              <a:solidFill>
                <a:srgbClr val="00206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1333" y="1700808"/>
            <a:ext cx="3003382" cy="4803180"/>
          </a:xfrm>
          <a:prstGeom prst="rect">
            <a:avLst/>
          </a:prstGeom>
          <a:noFill/>
          <a:ln>
            <a:noFill/>
          </a:ln>
          <a:effectLst/>
          <a:scene3d>
            <a:camera prst="orthographicFront"/>
            <a:lightRig rig="threePt" dir="t"/>
          </a:scene3d>
          <a:sp3d contourW="19050">
            <a:contourClr>
              <a:schemeClr val="tx2">
                <a:lumMod val="60000"/>
                <a:lumOff val="40000"/>
              </a:schemeClr>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755576" y="1700808"/>
            <a:ext cx="4331635" cy="369332"/>
          </a:xfrm>
          <a:prstGeom prst="rect">
            <a:avLst/>
          </a:prstGeom>
        </p:spPr>
        <p:txBody>
          <a:bodyPr wrap="none">
            <a:spAutoFit/>
          </a:bodyPr>
          <a:lstStyle/>
          <a:p>
            <a:r>
              <a:rPr lang="ru-RU" dirty="0"/>
              <a:t>Л</a:t>
            </a:r>
            <a:r>
              <a:rPr lang="ru-RU" dirty="0" smtClean="0"/>
              <a:t>аборатория </a:t>
            </a:r>
            <a:r>
              <a:rPr lang="ru-RU" dirty="0"/>
              <a:t>экологии рыб ИБВВ РАН. </a:t>
            </a:r>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496" y="2071281"/>
            <a:ext cx="4860709" cy="2187319"/>
          </a:xfrm>
          <a:prstGeom prst="rect">
            <a:avLst/>
          </a:prstGeom>
          <a:noFill/>
          <a:ln>
            <a:noFill/>
          </a:ln>
          <a:effectLst/>
          <a:scene3d>
            <a:camera prst="orthographicFront"/>
            <a:lightRig rig="threePt" dir="t"/>
          </a:scene3d>
          <a:sp3d contourW="19050">
            <a:contourClr>
              <a:schemeClr val="accent1">
                <a:lumMod val="75000"/>
              </a:schemeClr>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5496" y="4376456"/>
            <a:ext cx="4879015" cy="2127532"/>
          </a:xfrm>
          <a:prstGeom prst="rect">
            <a:avLst/>
          </a:prstGeom>
          <a:noFill/>
          <a:ln>
            <a:noFill/>
          </a:ln>
          <a:effectLst/>
          <a:scene3d>
            <a:camera prst="orthographicFront"/>
            <a:lightRig rig="threePt" dir="t"/>
          </a:scene3d>
          <a:sp3d contourW="19050">
            <a:contourClr>
              <a:schemeClr val="accent1">
                <a:lumMod val="75000"/>
              </a:schemeClr>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6761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39552" y="404664"/>
            <a:ext cx="8280919" cy="923330"/>
          </a:xfrm>
          <a:prstGeom prst="rect">
            <a:avLst/>
          </a:prstGeom>
          <a:noFill/>
        </p:spPr>
        <p:txBody>
          <a:bodyPr wrap="square" rtlCol="0">
            <a:spAutoFit/>
          </a:bodyPr>
          <a:lstStyle/>
          <a:p>
            <a:r>
              <a:rPr lang="en-US" i="1" dirty="0">
                <a:solidFill>
                  <a:srgbClr val="002060"/>
                </a:solidFill>
                <a:hlinkClick r:id="rId2"/>
              </a:rPr>
              <a:t>https://proektoria.online</a:t>
            </a:r>
            <a:r>
              <a:rPr lang="en-US" i="1" dirty="0" smtClean="0">
                <a:solidFill>
                  <a:srgbClr val="002060"/>
                </a:solidFill>
                <a:hlinkClick r:id="rId2"/>
              </a:rPr>
              <a:t>/</a:t>
            </a:r>
            <a:r>
              <a:rPr lang="ru-RU" i="1" dirty="0" smtClean="0">
                <a:solidFill>
                  <a:srgbClr val="002060"/>
                </a:solidFill>
              </a:rPr>
              <a:t> На портале  ПроеКТОриЯ  для воспитанников старших классов открыта возможность проходить онлайн-уроки по выбору профессии </a:t>
            </a:r>
            <a:endParaRPr lang="ru-RU" i="1" dirty="0">
              <a:solidFill>
                <a:srgbClr val="002060"/>
              </a:solidFill>
            </a:endParaRP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4403460"/>
            <a:ext cx="3881109" cy="2034590"/>
          </a:xfrm>
          <a:prstGeom prst="rect">
            <a:avLst/>
          </a:prstGeom>
          <a:noFill/>
          <a:ln>
            <a:noFill/>
          </a:ln>
          <a:effectLst/>
          <a:scene3d>
            <a:camera prst="orthographicFront"/>
            <a:lightRig rig="threePt" dir="t"/>
          </a:scene3d>
          <a:sp3d contourW="25400">
            <a:contourClr>
              <a:schemeClr val="accent5">
                <a:lumMod val="75000"/>
              </a:schemeClr>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8643" y="1556792"/>
            <a:ext cx="5299868" cy="2502482"/>
          </a:xfrm>
          <a:prstGeom prst="rect">
            <a:avLst/>
          </a:prstGeom>
          <a:noFill/>
          <a:ln>
            <a:noFill/>
          </a:ln>
          <a:effectLst/>
          <a:scene3d>
            <a:camera prst="orthographicFront"/>
            <a:lightRig rig="threePt" dir="t"/>
          </a:scene3d>
          <a:sp3d contourW="25400">
            <a:contourClr>
              <a:schemeClr val="accent5">
                <a:lumMod val="75000"/>
              </a:schemeClr>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0011" y="4403461"/>
            <a:ext cx="4140460" cy="2055518"/>
          </a:xfrm>
          <a:prstGeom prst="rect">
            <a:avLst/>
          </a:prstGeom>
          <a:noFill/>
          <a:ln>
            <a:noFill/>
          </a:ln>
          <a:effectLst/>
          <a:scene3d>
            <a:camera prst="orthographicFront"/>
            <a:lightRig rig="threePt" dir="t"/>
          </a:scene3d>
          <a:sp3d contourW="25400">
            <a:contourClr>
              <a:schemeClr val="accent5">
                <a:lumMod val="75000"/>
              </a:schemeClr>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9252596"/>
      </p:ext>
    </p:extLst>
  </p:cSld>
  <p:clrMapOvr>
    <a:masterClrMapping/>
  </p:clrMapOvr>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419</TotalTime>
  <Words>1080</Words>
  <Application>Microsoft Office PowerPoint</Application>
  <PresentationFormat>Экран (4:3)</PresentationFormat>
  <Paragraphs>36</Paragraphs>
  <Slides>28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Воздушный поток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SamLab</dc:creator>
  <cp:lastModifiedBy>SamLab</cp:lastModifiedBy>
  <cp:revision>144</cp:revision>
  <dcterms:created xsi:type="dcterms:W3CDTF">2023-01-25T12:43:45Z</dcterms:created>
  <dcterms:modified xsi:type="dcterms:W3CDTF">2023-01-25T20:23:43Z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2103996</vt:lpwstr>
  </property>
  <property fmtid="{D5CDD505-2E9C-101B-9397-08002B2CF9AE}" name="NXPowerLiteSettings" pid="3">
    <vt:lpwstr>F7000400038000</vt:lpwstr>
  </property>
  <property fmtid="{D5CDD505-2E9C-101B-9397-08002B2CF9AE}" name="NXPowerLiteVersion" pid="4">
    <vt:lpwstr>S9.2.0</vt:lpwstr>
  </property>
</Properties>
</file>