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59" r:id="rId6"/>
    <p:sldId id="265" r:id="rId7"/>
    <p:sldId id="270" r:id="rId8"/>
    <p:sldId id="266" r:id="rId9"/>
    <p:sldId id="267" r:id="rId10"/>
    <p:sldId id="260" r:id="rId11"/>
    <p:sldId id="268" r:id="rId12"/>
    <p:sldId id="269" r:id="rId13"/>
    <p:sldId id="262" r:id="rId14"/>
    <p:sldId id="26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0502" autoAdjust="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1580485634_27-p-fon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-714404"/>
            <a:ext cx="9658334" cy="757240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43108" y="285728"/>
            <a:ext cx="62151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ГУ ЯО « </a:t>
            </a:r>
            <a:r>
              <a:rPr lang="ru-RU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Рыбинский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детский дом»</a:t>
            </a:r>
            <a:endParaRPr lang="ru-RU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43174" y="1428736"/>
            <a:ext cx="5772734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Модуль «Организация предметно-эстетической среды»</a:t>
            </a:r>
          </a:p>
          <a:p>
            <a:pPr algn="ctr"/>
            <a:endParaRPr lang="ru-RU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Выполнила: воспитатель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Шишонкова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И.А.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29124" y="6072206"/>
            <a:ext cx="12145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г. Рыбинск</a:t>
            </a:r>
          </a:p>
          <a:p>
            <a:r>
              <a:rPr lang="ru-RU" dirty="0" smtClean="0"/>
              <a:t>    2023г.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7143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428597" y="500042"/>
            <a:ext cx="835824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6.Совместная с детьми разработка, создание и поляризация особой символики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(флаг организации, гимн организации, эмблема, логотип и т.д.), используемой как в повседневности, так и в торжественные моменты жизни организации- праздников, церемоний, ключевых дел и других знаковых событий.</a:t>
            </a:r>
          </a:p>
          <a:p>
            <a:endParaRPr lang="ru-RU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dmin\Desktop\IMG20230117213414_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2285991"/>
            <a:ext cx="3857651" cy="31527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158" y="500042"/>
            <a:ext cx="84296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7. Регулярная организация и проведение конкурсов, творческих проектов по благоустройству участков прилегающей территории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 например, высадка культурных растений, цветов, закладка газонов, сооружение альпийских горок,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инсталяций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(змейка из камней, цветы на пне, чучело на огороде) и иного декоративного оформления , отведенных для детских проектов мест.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dmin\Desktop\IMG-d6aca7ca1e90c101fa56a09a4fdbf289-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786058"/>
            <a:ext cx="2357468" cy="3071834"/>
          </a:xfrm>
          <a:prstGeom prst="rect">
            <a:avLst/>
          </a:prstGeom>
          <a:noFill/>
        </p:spPr>
      </p:pic>
      <p:pic>
        <p:nvPicPr>
          <p:cNvPr id="1028" name="Picture 4" descr="C:\Users\Admin\Desktop\IMG20220718122459_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2786058"/>
            <a:ext cx="2857520" cy="3027367"/>
          </a:xfrm>
          <a:prstGeom prst="rect">
            <a:avLst/>
          </a:prstGeom>
          <a:noFill/>
        </p:spPr>
      </p:pic>
      <p:pic>
        <p:nvPicPr>
          <p:cNvPr id="2" name="Picture 2" descr="C:\Users\Admin\Desktop\5UhLfTTiEoKBODoO1pzaStA-Dxsombk4gYd5ABPtQTxOUg5WEOwN4hI8lCeqmvZAOdUQ4yHvHRzbAGzx_iLMC_l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88" y="2786057"/>
            <a:ext cx="2811475" cy="30718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9" y="571480"/>
            <a:ext cx="7858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8.Акцентирование внимания воспитанников посредством элементов предметно-эстетической среды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(стенды, плакаты,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инсталяции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 на важных для воспитания ценностях детского дома,  его традициях, правилах.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dmin\Desktop\5E0c0gI6d60Z18Zg4E0aAWpS6nMWylYiPpSa57mCEopdVLsYSgM8Bdk_4hK9d0SmkXcQLnzH2eDq_R_Ls13_37Le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857364"/>
            <a:ext cx="2071702" cy="3000396"/>
          </a:xfrm>
          <a:prstGeom prst="rect">
            <a:avLst/>
          </a:prstGeom>
          <a:noFill/>
        </p:spPr>
      </p:pic>
      <p:pic>
        <p:nvPicPr>
          <p:cNvPr id="1027" name="Picture 3" descr="C:\Users\Admin\Desktop\K_xUXPntEA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1714488"/>
            <a:ext cx="3357586" cy="3071834"/>
          </a:xfrm>
          <a:prstGeom prst="rect">
            <a:avLst/>
          </a:prstGeom>
          <a:noFill/>
        </p:spPr>
      </p:pic>
      <p:pic>
        <p:nvPicPr>
          <p:cNvPr id="2050" name="Picture 2" descr="C:\Users\Admin\Desktop\IMG_20230121_15444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4572008"/>
            <a:ext cx="3286147" cy="1857388"/>
          </a:xfrm>
          <a:prstGeom prst="rect">
            <a:avLst/>
          </a:prstGeom>
          <a:noFill/>
        </p:spPr>
      </p:pic>
      <p:pic>
        <p:nvPicPr>
          <p:cNvPr id="3" name="Picture 2" descr="C:\Users\Admin\Desktop\IMG-20230122-WA000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12" y="1643050"/>
            <a:ext cx="2643206" cy="3143272"/>
          </a:xfrm>
          <a:prstGeom prst="rect">
            <a:avLst/>
          </a:prstGeom>
          <a:noFill/>
        </p:spPr>
      </p:pic>
      <p:pic>
        <p:nvPicPr>
          <p:cNvPr id="4" name="Picture 3" descr="C:\Users\Admin\Desktop\IMG-20230122-WA000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3437" y="4071942"/>
            <a:ext cx="2571769" cy="2428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1" y="785794"/>
            <a:ext cx="800105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 формировании предметно-эстетической среды в детском доме необходимы такие условия: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среда, которая позволит целесообразно оснастить воспитательный процесс, для усиления используются наглядные пособия: таблицы, схемы, диаграммы чертежи и др.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чистота и порядок в помещениях: игровой, спальнях и т.д.,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нужное освещение, запах, температура ,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способы расстановки мебели,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одежда взрослых и детей,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удачно выстроенная цветовая гамма благоприятна для окружающих, в одежде, интерьере.</a:t>
            </a:r>
          </a:p>
          <a:p>
            <a:pPr>
              <a:buFontTx/>
              <a:buChar char="-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571480"/>
            <a:ext cx="8001056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Таким образом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предметно –эстетическая среда в нашем детском доме: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играет роль своеобразного банка культурных ценностей, является источником культурного развития,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формирует общий культурный фон жизни всего коллектива,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отражает творческий, духовный, интеллектуальный потенциал педагогов и детей,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создает неповторимость, узнаваемость образовательного учреждения.,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 предметно-эстетической среде можно диагностировать, насколько педагоги горят своей профессией, насколько они неравнодушны к происходящему.</a:t>
            </a:r>
          </a:p>
          <a:p>
            <a:pPr>
              <a:buFontTx/>
              <a:buChar char="-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71472" y="642918"/>
            <a:ext cx="80724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Предметно-эстетическая среда-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это не только предметы  окружения в помещениях здания  и вокруг,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это гармонично организованное учебно-воспитательное пространство содержащее: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источники информации,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воспитательный потенциал,</a:t>
            </a:r>
          </a:p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-отражение взаимосвязи педагогического и детского коллектива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4348" y="3000372"/>
            <a:ext cx="77153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Предметно-эстетическая среда детского дома обогащает внутренний мир ребенка, способствует формированию у него чувства вкуса и стиля, создает атмосферу психологического комфорта, поднимает настроение, предупреждает стрессовые ситуации, способствует позитивному восприятию ребенком детского дома.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Воспитывающее влияние на ребенка в детском доме, в рамках данного модуля, осуществляется через такие формы работы с предметно-эстетической средой как: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1472" y="571480"/>
            <a:ext cx="792961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1.Формирование интерьера помещений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(коридоров, залов, лестничных пролетов, фойе). Оно соответствует типу образовательного учреждения. Стены являются источником трансляции ценностей детского дома, формируют позитивное отношение к получению образования, выбору профессии, сохранения здоровья и техники безопасности при пожаре. При выборе стиля учитывается цветовая гамма, актуальность, смысловая нагрузка, эстетическое восприятие и безопасность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C:\Users\Admin\Desktop\IMG20230119143421_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3143248"/>
            <a:ext cx="2357454" cy="2143140"/>
          </a:xfrm>
          <a:prstGeom prst="rect">
            <a:avLst/>
          </a:prstGeom>
          <a:noFill/>
        </p:spPr>
      </p:pic>
      <p:pic>
        <p:nvPicPr>
          <p:cNvPr id="4" name="Picture 2" descr="C:\Users\Admin\Desktop\IMG20230111071523_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3214686"/>
            <a:ext cx="2714644" cy="1714512"/>
          </a:xfrm>
          <a:prstGeom prst="rect">
            <a:avLst/>
          </a:prstGeom>
          <a:noFill/>
        </p:spPr>
      </p:pic>
      <p:pic>
        <p:nvPicPr>
          <p:cNvPr id="5" name="Picture 2" descr="C:\Users\Admin\Desktop\IMG_20230117_2157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4" y="4786322"/>
            <a:ext cx="2286016" cy="1857436"/>
          </a:xfrm>
          <a:prstGeom prst="rect">
            <a:avLst/>
          </a:prstGeom>
          <a:noFill/>
        </p:spPr>
      </p:pic>
      <p:pic>
        <p:nvPicPr>
          <p:cNvPr id="2050" name="Picture 2" descr="C:\Users\Admin\Desktop\IMG20230119143403_0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00826" y="5000636"/>
            <a:ext cx="2143140" cy="1571660"/>
          </a:xfrm>
          <a:prstGeom prst="rect">
            <a:avLst/>
          </a:prstGeom>
          <a:noFill/>
        </p:spPr>
      </p:pic>
      <p:pic>
        <p:nvPicPr>
          <p:cNvPr id="2051" name="Picture 3" descr="C:\Users\Admin\Desktop\IMG_20230117_21575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34" y="5143512"/>
            <a:ext cx="3357585" cy="1357322"/>
          </a:xfrm>
          <a:prstGeom prst="rect">
            <a:avLst/>
          </a:prstGeom>
          <a:noFill/>
        </p:spPr>
      </p:pic>
      <p:pic>
        <p:nvPicPr>
          <p:cNvPr id="1026" name="Picture 2" descr="C:\Users\Admin\Desktop\IMG20230119143336_0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34" y="3143248"/>
            <a:ext cx="2500331" cy="21717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034" y="571480"/>
            <a:ext cx="81439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2.Размещение на стенах смысловых экспозиций: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творческих работ детей позволяющих реализовать свой потенциал, а также знакомящих их с работами друг друга, репродукции и картины, определенного художественного стиля,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фото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видеоотчетов об интересных событиях, происходящих в детском доме (проведение ключевых дел, экскурсий, встреч с интересными людьми),  конкурсы рисунков к знаменательным датам календаря, информационные стенды, уголки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Admin\Desktop\kpbvOgDammqEe_JRl_FUeOUZZ17M3ayZkJqYpKtJVKQIzW9wDfavdTY8JjApjVqHrOXAdzATHT3DJUD1_q7_rjE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00438"/>
            <a:ext cx="2500330" cy="1785950"/>
          </a:xfrm>
          <a:prstGeom prst="rect">
            <a:avLst/>
          </a:prstGeom>
          <a:noFill/>
        </p:spPr>
      </p:pic>
      <p:pic>
        <p:nvPicPr>
          <p:cNvPr id="4098" name="Picture 2" descr="C:\Users\Admin\Desktop\TDM2gk0k5zRzZ4PMCJqfklkqUpPgheE6hNUvO_OCfpycOyxG7MdbEJyK9EdGLLkRyXwyuw5v-PSMiRxga6ZXjfq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3214686"/>
            <a:ext cx="2714644" cy="1714512"/>
          </a:xfrm>
          <a:prstGeom prst="rect">
            <a:avLst/>
          </a:prstGeom>
          <a:noFill/>
        </p:spPr>
      </p:pic>
      <p:pic>
        <p:nvPicPr>
          <p:cNvPr id="4100" name="Picture 4" descr="C:\Users\Admin\Desktop\gsKhJ5He1CzY9TeTdhnJKLVbMqy5uu01TUDelX-ec1jHYrGriOsu-QluFWFUi7pdOB2AJRFcYRbaDf-MI4Avfs5J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3286124"/>
            <a:ext cx="2786050" cy="1714512"/>
          </a:xfrm>
          <a:prstGeom prst="rect">
            <a:avLst/>
          </a:prstGeom>
          <a:noFill/>
        </p:spPr>
      </p:pic>
      <p:pic>
        <p:nvPicPr>
          <p:cNvPr id="4" name="Picture 2" descr="C:\Users\Admin\Desktop\IMG20230123123549_0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08" y="5000636"/>
            <a:ext cx="2297135" cy="1643074"/>
          </a:xfrm>
          <a:prstGeom prst="rect">
            <a:avLst/>
          </a:prstGeom>
          <a:noFill/>
        </p:spPr>
      </p:pic>
      <p:pic>
        <p:nvPicPr>
          <p:cNvPr id="1028" name="Picture 4" descr="C:\Users\Admin\Desktop\IMG20230123123618_0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57751" y="5000635"/>
            <a:ext cx="2357455" cy="16271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428604"/>
            <a:ext cx="807249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3.Озеленение придомовой территории -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это создание эстетически и экологически привлекательного пространства возле детского дома, где воспитывается трудолюбие, здоровый образ жизни.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Правильно организованная территория- это зоны отдыха, с учетом возраста, место для практических занятий (огород, цветник и сезонные экскурсии),это разбивка клумб, высадка кустарников и цветов, установка беседок, спортивного и игровых площадок, футбольного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поля и т.д. 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IMG_20230117_2148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714356"/>
            <a:ext cx="3571899" cy="2857519"/>
          </a:xfrm>
          <a:prstGeom prst="rect">
            <a:avLst/>
          </a:prstGeom>
          <a:noFill/>
        </p:spPr>
      </p:pic>
      <p:pic>
        <p:nvPicPr>
          <p:cNvPr id="2051" name="Picture 3" descr="C:\Users\Admin\Desktop\IMG20230119160824_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714355"/>
            <a:ext cx="3786214" cy="2857521"/>
          </a:xfrm>
          <a:prstGeom prst="rect">
            <a:avLst/>
          </a:prstGeom>
          <a:noFill/>
        </p:spPr>
      </p:pic>
      <p:pic>
        <p:nvPicPr>
          <p:cNvPr id="2052" name="Picture 4" descr="C:\Users\Admin\Desktop\IMG20230119160913_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3786190"/>
            <a:ext cx="3571900" cy="2528913"/>
          </a:xfrm>
          <a:prstGeom prst="rect">
            <a:avLst/>
          </a:prstGeom>
          <a:noFill/>
        </p:spPr>
      </p:pic>
      <p:pic>
        <p:nvPicPr>
          <p:cNvPr id="2053" name="Picture 5" descr="C:\Users\Admin\Desktop\IMG20230119160849_0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90" y="3786190"/>
            <a:ext cx="3786213" cy="25717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yxsSFpqP-wiRz-7DHNW-uP7QkY8yCa2ZVdPV1NMvZNyztBos4HALJG2imTuTcdA40S_zc7-R2rXhzLVIK3K9uww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2857520" cy="2857520"/>
          </a:xfrm>
          <a:prstGeom prst="rect">
            <a:avLst/>
          </a:prstGeom>
          <a:noFill/>
        </p:spPr>
      </p:pic>
      <p:pic>
        <p:nvPicPr>
          <p:cNvPr id="2051" name="Picture 3" descr="C:\Users\Admin\Desktop\-QOma0R6sWZM679fsx3Gibc-xG5LyVQbJSyS0nDri29mtQkbrucTPl1hfWpSjJDeT8wPBMiONWTCJL0hQeq0Ewf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1285860"/>
            <a:ext cx="3143272" cy="2428892"/>
          </a:xfrm>
          <a:prstGeom prst="rect">
            <a:avLst/>
          </a:prstGeom>
          <a:noFill/>
        </p:spPr>
      </p:pic>
      <p:pic>
        <p:nvPicPr>
          <p:cNvPr id="2" name="Picture 2" descr="C:\Users\Admin\Desktop\YLrhIPEEqgxv4_1HQPiCrk5eWQByDij3f6FJhgbmZqb-YD25YIBT4-1ueILt2ZfB3AO6ejRv1LR329pJNFHtEjqu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3714752"/>
            <a:ext cx="3071835" cy="2928959"/>
          </a:xfrm>
          <a:prstGeom prst="rect">
            <a:avLst/>
          </a:prstGeom>
          <a:noFill/>
        </p:spPr>
      </p:pic>
      <p:pic>
        <p:nvPicPr>
          <p:cNvPr id="1026" name="Picture 2" descr="C:\Users\Admin\Desktop\IMG20220709105738_0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3571876"/>
            <a:ext cx="2835306" cy="3071834"/>
          </a:xfrm>
          <a:prstGeom prst="rect">
            <a:avLst/>
          </a:prstGeom>
          <a:noFill/>
        </p:spPr>
      </p:pic>
      <p:pic>
        <p:nvPicPr>
          <p:cNvPr id="1027" name="Picture 3" descr="C:\Users\Admin\Desktop\IMG20220709104836_0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29322" y="500042"/>
            <a:ext cx="3000395" cy="2771796"/>
          </a:xfrm>
          <a:prstGeom prst="rect">
            <a:avLst/>
          </a:prstGeom>
          <a:noFill/>
        </p:spPr>
      </p:pic>
      <p:pic>
        <p:nvPicPr>
          <p:cNvPr id="4" name="Picture 3" descr="C:\Users\Admin\Desktop\IMG20220503133912_0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14678" y="3929066"/>
            <a:ext cx="2347922" cy="25003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3" y="642918"/>
            <a:ext cx="79296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4.Благоустройство помещений воспитательных групп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осуществляется воспитателем вместе с воспитанниками, где каждый педагог совместно с детьми, проявляют фантазию и творческие способности. Группа то место, куда хочется идти и детям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и педагогу.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Admin\Desktop\IMG_20230117_2153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1928802"/>
            <a:ext cx="2714644" cy="2357454"/>
          </a:xfrm>
          <a:prstGeom prst="rect">
            <a:avLst/>
          </a:prstGeom>
          <a:noFill/>
        </p:spPr>
      </p:pic>
      <p:pic>
        <p:nvPicPr>
          <p:cNvPr id="3074" name="Picture 2" descr="C:\Users\Admin\Desktop\IMG_20230117_21555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4286256"/>
            <a:ext cx="2643206" cy="2214578"/>
          </a:xfrm>
          <a:prstGeom prst="rect">
            <a:avLst/>
          </a:prstGeom>
          <a:noFill/>
        </p:spPr>
      </p:pic>
      <p:pic>
        <p:nvPicPr>
          <p:cNvPr id="2050" name="Picture 2" descr="C:\Users\Admin\Desktop\IMG20230123091729_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1928802"/>
            <a:ext cx="2643205" cy="2357454"/>
          </a:xfrm>
          <a:prstGeom prst="rect">
            <a:avLst/>
          </a:prstGeom>
          <a:noFill/>
        </p:spPr>
      </p:pic>
      <p:pic>
        <p:nvPicPr>
          <p:cNvPr id="2051" name="Picture 3" descr="C:\Users\Admin\Desktop\IMG20230123091723_0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6116" y="4429132"/>
            <a:ext cx="2522546" cy="2000243"/>
          </a:xfrm>
          <a:prstGeom prst="rect">
            <a:avLst/>
          </a:prstGeom>
          <a:noFill/>
        </p:spPr>
      </p:pic>
      <p:pic>
        <p:nvPicPr>
          <p:cNvPr id="2052" name="Picture 4" descr="C:\Users\Admin\Desktop\IMG20230123123502_0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6" y="1928802"/>
            <a:ext cx="2541617" cy="2209812"/>
          </a:xfrm>
          <a:prstGeom prst="rect">
            <a:avLst/>
          </a:prstGeom>
          <a:noFill/>
        </p:spPr>
      </p:pic>
      <p:pic>
        <p:nvPicPr>
          <p:cNvPr id="2054" name="Picture 6" descr="C:\Users\Admin\Desktop\IMG20230123092126_0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00760" y="4357694"/>
            <a:ext cx="2654290" cy="21510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714356"/>
            <a:ext cx="792961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5.Событийный дизайн-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оформление пространства проведения конкретных событий (праздников, церемоний, торжественных линеек, творческих вечеров, выставок, собраний и т. д.) создание фото зон к праздникам, оформление группы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, двери,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окна, фойе, в соответствии с событием, временем года.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dmin\Desktop\IMG20230111071531_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500306"/>
            <a:ext cx="2357454" cy="2071702"/>
          </a:xfrm>
          <a:prstGeom prst="rect">
            <a:avLst/>
          </a:prstGeom>
          <a:noFill/>
        </p:spPr>
      </p:pic>
      <p:pic>
        <p:nvPicPr>
          <p:cNvPr id="3" name="Picture 2" descr="C:\Users\Admin\Desktop\IMG20230102111628_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2500306"/>
            <a:ext cx="2786082" cy="2071702"/>
          </a:xfrm>
          <a:prstGeom prst="rect">
            <a:avLst/>
          </a:prstGeom>
          <a:noFill/>
        </p:spPr>
      </p:pic>
      <p:pic>
        <p:nvPicPr>
          <p:cNvPr id="1027" name="Picture 3" descr="C:\Users\Admin\Desktop\IMG_20230117_21592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2500306"/>
            <a:ext cx="2500330" cy="1928826"/>
          </a:xfrm>
          <a:prstGeom prst="rect">
            <a:avLst/>
          </a:prstGeom>
          <a:noFill/>
        </p:spPr>
      </p:pic>
      <p:pic>
        <p:nvPicPr>
          <p:cNvPr id="2050" name="Picture 2" descr="C:\Users\Admin\Desktop\Ce-Yms5sOHc0M1jcfPnc96wm9VbTEyjlaXXzadyZjwhk0NT98hd44zK58S2Yb_jkjlCh0zb9gdWdZ3s5s5oCUCo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1538" y="4714884"/>
            <a:ext cx="3143272" cy="1928827"/>
          </a:xfrm>
          <a:prstGeom prst="rect">
            <a:avLst/>
          </a:prstGeom>
          <a:noFill/>
        </p:spPr>
      </p:pic>
      <p:pic>
        <p:nvPicPr>
          <p:cNvPr id="3074" name="Picture 2" descr="C:\Users\Admin\Desktop\RGy4ib03SFEAf7hwy_zRrhzA1ifeu87uW4y1lY83MQNFGCZcewvQG8dZ3HEIFumnWpDgwto1lF33__Ls4UZ7lujb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628" y="4714884"/>
            <a:ext cx="3214710" cy="19288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730</TotalTime>
  <Words>682</Words>
  <PresentationFormat>Экран (4:3)</PresentationFormat>
  <Paragraphs>37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55</cp:revision>
  <dcterms:created xsi:type="dcterms:W3CDTF">2023-01-15T17:59:02Z</dcterms:created>
  <dcterms:modified xsi:type="dcterms:W3CDTF">2023-01-25T12:56:23Z</dcterms:modified>
</cp:coreProperties>
</file>