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7" r:id="rId2"/>
    <p:sldId id="265" r:id="rId3"/>
    <p:sldId id="268" r:id="rId4"/>
    <p:sldId id="270" r:id="rId5"/>
    <p:sldId id="277" r:id="rId6"/>
    <p:sldId id="278" r:id="rId7"/>
    <p:sldId id="269" r:id="rId8"/>
    <p:sldId id="279" r:id="rId9"/>
    <p:sldId id="280" r:id="rId10"/>
    <p:sldId id="272" r:id="rId11"/>
    <p:sldId id="273" r:id="rId12"/>
    <p:sldId id="281" r:id="rId13"/>
    <p:sldId id="274" r:id="rId14"/>
    <p:sldId id="275" r:id="rId15"/>
    <p:sldId id="276" r:id="rId16"/>
    <p:sldId id="266" r:id="rId17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6D03-1CA0-43F8-9211-AF5B6C67227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B209-96AC-464D-8930-1F33A5B5E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7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DB209-96AC-464D-8930-1F33A5B5EEC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5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30425"/>
            <a:ext cx="7072362" cy="14700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886200"/>
            <a:ext cx="5715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535113"/>
            <a:ext cx="35687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2174875"/>
            <a:ext cx="35687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53685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53685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s://photoshop-maste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7056784" cy="2331690"/>
          </a:xfrm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 ЯО «Рыбинский детский дом»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Модуль «Воспитательная работа в группе»</a:t>
            </a:r>
            <a:r>
              <a:rPr kumimoji="0" lang="ru-RU" sz="5400" b="1" i="0" u="none" strike="noStrike" kern="1200" cap="none" spc="0" normalizeH="0" baseline="0" noProof="0" dirty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n-ea"/>
                <a:cs typeface="+mn-cs"/>
              </a:rPr>
              <a:t/>
            </a:r>
            <a:br>
              <a:rPr kumimoji="0" lang="ru-RU" sz="5400" b="1" i="0" u="none" strike="noStrike" kern="1200" cap="none" spc="0" normalizeH="0" baseline="0" noProof="0" dirty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n-ea"/>
                <a:cs typeface="+mn-cs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964520"/>
            <a:ext cx="5760640" cy="233169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Чистякова О.В.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Рыбинск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B14CD3-CF8E-CE9E-7799-18CA803D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152128"/>
          </a:xfrm>
        </p:spPr>
        <p:txBody>
          <a:bodyPr/>
          <a:lstStyle/>
          <a:p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Индивидуаль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ная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работ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а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с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воспитанниками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EFDEE-F2E2-B1C5-3131-14ADE2C9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10546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личностного развития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группы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наблюдение за поведением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их повседневной жизни, в специально создаваемых педагогических ситуациях, в играх, погружающих ребенка в мир человеческих отношений, в организуемых педагогом беседах по тем или иным нравственным проблемам; результаты наблюдения сверяются с результатами бесед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педагогами (учителями школ, дополнительного образования), родственниками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другими социально значимыми людьми,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(при необходимости) – с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2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93BB14-7CD0-9A01-5C25-35010F4E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940966"/>
          </a:xfrm>
        </p:spPr>
        <p:txBody>
          <a:bodyPr/>
          <a:lstStyle/>
          <a:p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Индивидуаль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ная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работ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а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с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воспитанниками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255BC1-8D56-D24C-0326-F0D14B42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98316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ребенка в решении важных для него жизненных проблем (налаживани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взаимоотношений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взрослыми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выбор профессии, вуза и дальнейшего трудоустройства, успеваемост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т.п.), когда каждая проблема трансформируется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задачу для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они совместно стараются решить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17748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2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6672"/>
            <a:ext cx="7758138" cy="1224136"/>
          </a:xfrm>
        </p:spPr>
        <p:txBody>
          <a:bodyPr/>
          <a:lstStyle/>
          <a:p>
            <a:r>
              <a:rPr lang="en-US" sz="3600" b="1" kern="100" dirty="0" err="1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Индивидуаль</a:t>
            </a:r>
            <a:r>
              <a:rPr lang="ru-RU" sz="3600" b="1" kern="100" dirty="0" err="1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ная</a:t>
            </a:r>
            <a:r>
              <a:rPr lang="en-US" sz="3600" b="1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 </a:t>
            </a:r>
            <a:r>
              <a:rPr lang="en-US" sz="3600" b="1" kern="100" dirty="0" err="1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работ</a:t>
            </a:r>
            <a:r>
              <a:rPr lang="ru-RU" sz="3600" b="1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а</a:t>
            </a:r>
            <a:r>
              <a:rPr lang="en-US" sz="3600" b="1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 с </a:t>
            </a:r>
            <a:r>
              <a:rPr lang="ru-RU" sz="3600" b="1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</a:rPr>
              <a:t>воспитанниками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844824"/>
            <a:ext cx="7758138" cy="4281339"/>
          </a:xfrm>
        </p:spPr>
        <p:txBody>
          <a:bodyPr/>
          <a:lstStyle/>
          <a:p>
            <a:pPr lvl="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400" kern="100" smtClean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индивидуальная 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с воспитанниками группы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, направленная на заполнение ими личных портфолио, в которых дети не просто фиксируют свои учебные, творческие, спортивные, личностные достижения, но и в ходе индивидуальных неформальных бесед с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воспитателем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 в начале каждого года планируют их, а в конце года – вместе анализируют свои успехи и неудачи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;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 </a:t>
            </a:r>
            <a:endParaRPr lang="ru-RU" sz="2400" kern="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1457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" y="4941168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83920"/>
            <a:ext cx="2316929" cy="16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2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A9E9A-E70F-DC86-EF7A-2428C15C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940966"/>
          </a:xfrm>
        </p:spPr>
        <p:txBody>
          <a:bodyPr/>
          <a:lstStyle/>
          <a:p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Индивидуаль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ная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№Е"/>
              </a:rPr>
              <a:t>работ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а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№Е"/>
              </a:rPr>
              <a:t> с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№Е"/>
              </a:rPr>
              <a:t>воспитанниками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8F5C81-5ABB-FD2F-CB33-B4DCBC8B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98316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endParaRPr lang="ru-RU" sz="2800" kern="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800" kern="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ребенка через частные беседы с ним, его род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ственниками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педагогами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другими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организации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через включение в проводимые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 тренинги общения; через предложение взять на себя ответственность за то или иное поручение в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09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A7FD38-F256-4FD2-0015-4DA6101E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/>
          <a:lstStyle/>
          <a:p>
            <a:r>
              <a:rPr lang="en-US" sz="36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учителями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группы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3F3EFF-6114-3F10-8529-71E66205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983162"/>
          </a:xfrm>
        </p:spPr>
        <p:txBody>
          <a:bodyPr/>
          <a:lstStyle/>
          <a:p>
            <a:pPr marL="0" lvl="0" indent="0">
              <a:buNone/>
              <a:tabLst>
                <a:tab pos="540385" algn="l"/>
                <a:tab pos="831850" algn="l"/>
              </a:tabLst>
            </a:pP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консультации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учителями-предметниками, направленные на формирование единства мнений и требований педагогов по ключевым вопросам воспитания, на предупреждение и разрешение конфликтов между учителями и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в образовательной организации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мини-педсоветов, направленных на решение конкретных проблем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интеграцию воспитательных влияний на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родительских собраниях класс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объединения усилий в деле обучения и воспитания детей.</a:t>
            </a: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23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C240B0-3150-C975-8491-ACE7DDEA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796950"/>
          </a:xfrm>
        </p:spPr>
        <p:txBody>
          <a:bodyPr/>
          <a:lstStyle/>
          <a:p>
            <a:r>
              <a:rPr lang="en-US" sz="36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родственниками воспитанников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981685-52C6-E0D0-59F3-DD1138F5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73853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информирование родителей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(родственников)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успехах и проблемах их детей, о жизни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целом;</a:t>
            </a:r>
            <a:endParaRPr lang="ru-RU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(родственникам) воспитанников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регулировании отношений между ними, администрацией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восстановлении в родительских правах, оформление опеки (попечительства);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членов семей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x-none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и проведению дел </a:t>
            </a:r>
            <a:r>
              <a:rPr lang="ru-RU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 anchor="ctr"/>
          <a:lstStyle/>
          <a:p>
            <a:r>
              <a:rPr lang="ru-RU" sz="4000" dirty="0">
                <a:solidFill>
                  <a:schemeClr val="accent1"/>
                </a:solidFill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1"/>
            <a:ext cx="7715200" cy="725038"/>
          </a:xfrm>
        </p:spPr>
        <p:txBody>
          <a:bodyPr/>
          <a:lstStyle/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1800" dirty="0"/>
              <a:t>Скраб-набор </a:t>
            </a:r>
            <a:r>
              <a:rPr lang="en-US" sz="1800" dirty="0">
                <a:hlinkClick r:id="rId2"/>
              </a:rPr>
              <a:t>https://photoshop-master.ru</a:t>
            </a:r>
            <a:r>
              <a:rPr lang="ru-RU" sz="1800" dirty="0"/>
              <a:t> </a:t>
            </a: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504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/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/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>
                <a:solidFill>
                  <a:schemeClr val="accent1"/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Сайт</a:t>
              </a:r>
              <a:r>
                <a:rPr lang="en-US" sz="2000" b="1" dirty="0">
                  <a:solidFill>
                    <a:schemeClr val="accent1"/>
                  </a:solidFill>
                  <a:latin typeface="Comic Sans MS" pitchFamily="66" charset="0"/>
                  <a:hlinkClick r:id="rId3"/>
                </a:rPr>
                <a:t> http://linda6035.ucoz.ru/</a:t>
              </a:r>
              <a:r>
                <a:rPr lang="ru-RU" sz="2000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b="1" dirty="0">
                  <a:solidFill>
                    <a:schemeClr val="accent1"/>
                  </a:solidFill>
                  <a:latin typeface="Comic Sans MS" pitchFamily="66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Воспитательный процесс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 – это процесс позитивных отношений, в ходе которых происходит личностный рост ребенка.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680520"/>
          </a:xfrm>
        </p:spPr>
        <p:txBody>
          <a:bodyPr/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Цель</a:t>
            </a: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 </a:t>
            </a:r>
            <a:r>
              <a:rPr kumimoji="0" lang="ru-RU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воспитания</a:t>
            </a: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 в ГУ ЯО «Рыбинский детский дом» – личностное развитие воспитанников, проявляющееся: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1) в усвоении ими знаний основных норм, которые общество выработало на основе этих ценностей (то есть, в усвоении ими социально значимых знаний); 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2) в развитии их позитивных отношений к этим общественным ценностям (то есть в развитии их социально значимых отношений);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№Е"/>
                <a:cs typeface="+mn-cs"/>
              </a:rPr>
              <a:t>3) в приобретении ими соответствующего этим ценностям опыта поведения, опыта применения сформированных знаний и отношений на практике (то есть в приобретении ими опыта осуществления социально значимых дел).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02077F-D5F7-AF06-CA7B-E522BA03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2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рамках данного модуля направлена на формирование у воспитанников социально – значимых</a:t>
            </a:r>
            <a:r>
              <a:rPr lang="en-US" sz="2800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и реализуется по следующим уровням:</a:t>
            </a:r>
          </a:p>
          <a:p>
            <a:pPr marL="636905" marR="518160" indent="-457200">
              <a:spcBef>
                <a:spcPts val="320"/>
              </a:spcBef>
              <a:spcAft>
                <a:spcPts val="600"/>
              </a:spcAft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коллективом;      </a:t>
            </a:r>
          </a:p>
          <a:p>
            <a:pPr marL="636905" marR="518160" indent="-457200">
              <a:spcBef>
                <a:spcPts val="320"/>
              </a:spcBef>
              <a:spcAft>
                <a:spcPts val="600"/>
              </a:spcAft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ндивидуальная работа с воспитанниками вверенной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воспитателю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группы; </a:t>
            </a:r>
          </a:p>
          <a:p>
            <a:pPr marL="636905" marR="518160" indent="-457200">
              <a:spcBef>
                <a:spcPts val="320"/>
              </a:spcBef>
              <a:spcAft>
                <a:spcPts val="600"/>
              </a:spcAft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педагогами, работающими в данной группе, с данными воспитанниками; </a:t>
            </a:r>
          </a:p>
          <a:p>
            <a:pPr marL="636905" marR="518160" indent="-457200">
              <a:spcBef>
                <a:spcPts val="320"/>
              </a:spcBef>
              <a:spcAft>
                <a:spcPts val="600"/>
              </a:spcAft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 воспитанников или их родственниками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BE4BD-936C-9E2E-3EF3-97611043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8957"/>
          </a:xfrm>
        </p:spPr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с воспитательной группой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117347-544A-FEF2-941A-1B2F3991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32859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инициирование и поддержка участия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ключевых делах, оказание необходимой помощи детям в их подготовке, проведении и </a:t>
            </a:r>
            <a:r>
              <a:rPr lang="x-none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</a:t>
            </a:r>
            <a:r>
              <a:rPr lang="x-none" sz="2400" kern="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630555" algn="l"/>
                <a:tab pos="831850" algn="l"/>
              </a:tabLst>
            </a:pP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3" y="2636912"/>
            <a:ext cx="2736305" cy="205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43202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51" y="2581143"/>
            <a:ext cx="2788965" cy="208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66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576064"/>
          </a:xfrm>
        </p:spPr>
        <p:txBody>
          <a:bodyPr/>
          <a:lstStyle/>
          <a:p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с воспитательной группой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/>
          <a:lstStyle/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endParaRPr lang="ru-RU" sz="2400" kern="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r>
              <a:rPr lang="x-none" sz="2400" kern="10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и полезных для личностного развития ребенка совместных дел с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вверенно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ему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(познавательной, трудовой, спортивно-оздоровительной, духовно-нравственной, творческой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направленности), позволяющие с одной стороны, – вовлечь в них детей с самыми разными потребностями и тем самым дать им возможность самореализоваться в них, а с другой, – установить и упрочить доверительные отношения с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группы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стать для них значимым взрослым, задающим образцы поведения в обществе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6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3" y="692695"/>
            <a:ext cx="2308400" cy="17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7" y="2309401"/>
            <a:ext cx="1698140" cy="22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83" y="625283"/>
            <a:ext cx="2368443" cy="176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15" y="4541838"/>
            <a:ext cx="1541636" cy="20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27" y="4167356"/>
            <a:ext cx="2140199" cy="24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71" y="661247"/>
            <a:ext cx="2448980" cy="18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7" y="4431895"/>
            <a:ext cx="1636777" cy="21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9" y="2350604"/>
            <a:ext cx="1714872" cy="22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7" y="4455418"/>
            <a:ext cx="1623020" cy="21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66" y="4431895"/>
            <a:ext cx="1632495" cy="21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04" y="2364294"/>
            <a:ext cx="2402354" cy="180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6" y="2369692"/>
            <a:ext cx="2398657" cy="17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4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8492E6-0E0B-5B92-DCF5-E171881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7078"/>
            <a:ext cx="8424936" cy="935698"/>
          </a:xfrm>
        </p:spPr>
        <p:txBody>
          <a:bodyPr/>
          <a:lstStyle/>
          <a:p>
            <a:pPr marL="179705" marR="518160" indent="450215">
              <a:spcBef>
                <a:spcPts val="320"/>
              </a:spcBef>
              <a:spcAft>
                <a:spcPts val="600"/>
              </a:spcAft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с воспитательной группой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2154D-EFFF-DF3A-9C30-C5B32004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04056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endParaRPr lang="ru-RU" sz="2400" kern="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  <a:tab pos="831850" algn="l"/>
              </a:tabLst>
            </a:pPr>
            <a:r>
              <a:rPr lang="x-none" sz="2400" kern="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как часов плодотворного и доверительного общения педагога и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основанных на принципах уважительного отношения к личности ребенка, поддержки активной позиции каждого ребенка в беседе, предоставления 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обсуждения и принятия решений по обсуждаемой проблеме, создани</a:t>
            </a:r>
            <a:r>
              <a:rPr lang="ru-RU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благоприятной среды для </a:t>
            </a:r>
            <a:r>
              <a:rPr lang="x-none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x-none" sz="2400" kern="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lang="x-none" sz="24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должны следовать </a:t>
            </a:r>
            <a:r>
              <a:rPr lang="x-none" sz="24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x-none" sz="2400" kern="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3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/>
          <a:lstStyle/>
          <a:p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с воспитательной группой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сплочение коллектива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группы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 через: 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гры и тренинги на сплочение и командообразование; однодневные и многодневные походы и экскурсии, организуемые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воспитателями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 и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сотрудниками организации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; празднования в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группе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 дней рождения детей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endParaRPr lang="ru-RU" sz="2400" kern="100" dirty="0" smtClean="0">
              <a:solidFill>
                <a:srgbClr val="00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endParaRPr lang="ru-RU" sz="2400" kern="100" dirty="0">
              <a:solidFill>
                <a:srgbClr val="00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endParaRPr lang="ru-RU" sz="2400" kern="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  <a:tabLst>
                <a:tab pos="630555" algn="l"/>
                <a:tab pos="831850" algn="l"/>
              </a:tabLst>
            </a:pPr>
            <a:endParaRPr lang="ru-RU" sz="2400" kern="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630555" algn="l"/>
                <a:tab pos="8318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26" y="3611740"/>
            <a:ext cx="1807162" cy="240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" y="3611740"/>
            <a:ext cx="2195872" cy="16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41" y="3611358"/>
            <a:ext cx="1714190" cy="12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68" y="3582707"/>
            <a:ext cx="1805765" cy="240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89" y="4898436"/>
            <a:ext cx="1296893" cy="173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34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080120"/>
          </a:xfrm>
        </p:spPr>
        <p:txBody>
          <a:bodyPr/>
          <a:lstStyle/>
          <a:p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ea typeface="№Е"/>
                <a:cs typeface="Times New Roman" panose="02020603050405020304" pitchFamily="18" charset="0"/>
              </a:rPr>
              <a:t>Работа с воспитательной группой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pPr lvl="0">
              <a:spcAft>
                <a:spcPts val="0"/>
              </a:spcAft>
              <a:buFont typeface="Symbol"/>
              <a:buChar char=""/>
              <a:tabLst>
                <a:tab pos="630555" algn="l"/>
                <a:tab pos="831850" algn="l"/>
              </a:tabLst>
            </a:pPr>
            <a:r>
              <a:rPr lang="x-none" sz="2400" kern="10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законов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омогающих детям освоить нормы и правила общения,</a:t>
            </a:r>
            <a:r>
              <a:rPr lang="x-none" kern="10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они должны следовать в </a:t>
            </a:r>
            <a:r>
              <a:rPr lang="ru-RU" sz="2400" kern="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x-none" sz="2400" kern="1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127942" cy="28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9850"/>
            <a:ext cx="2160306" cy="28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22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813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№Е</vt:lpstr>
      <vt:lpstr>Matilda</vt:lpstr>
      <vt:lpstr>Times New Roman</vt:lpstr>
      <vt:lpstr>Tahoma</vt:lpstr>
      <vt:lpstr>Calibri</vt:lpstr>
      <vt:lpstr>Comic Sans MS</vt:lpstr>
      <vt:lpstr>Symbol</vt:lpstr>
      <vt:lpstr>1_Тема Office</vt:lpstr>
      <vt:lpstr>ГУ ЯО «Рыбинский детский дом»     Модуль «Воспитательная работа в группе» </vt:lpstr>
      <vt:lpstr>Воспитательный процесс – это процесс позитивных отношений, в ходе которых происходит личностный рост ребенка.</vt:lpstr>
      <vt:lpstr>Презентация PowerPoint</vt:lpstr>
      <vt:lpstr>Работа с воспитательной группой </vt:lpstr>
      <vt:lpstr>Работа с воспитательной группой</vt:lpstr>
      <vt:lpstr>Презентация PowerPoint</vt:lpstr>
      <vt:lpstr>Работа с воспитательной группой</vt:lpstr>
      <vt:lpstr>Работа с воспитательной группой</vt:lpstr>
      <vt:lpstr>Работа с воспитательной группой</vt:lpstr>
      <vt:lpstr>Индивидуальная работа с воспитанниками</vt:lpstr>
      <vt:lpstr>Индивидуальная работа с воспитанниками</vt:lpstr>
      <vt:lpstr>Индивидуальная работа с воспитанниками</vt:lpstr>
      <vt:lpstr>Индивидуальная работа с воспитанниками</vt:lpstr>
      <vt:lpstr>Работа с учителями воспитанников группы</vt:lpstr>
      <vt:lpstr>Работа с родственниками воспитанников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User1</cp:lastModifiedBy>
  <cp:revision>64</cp:revision>
  <dcterms:created xsi:type="dcterms:W3CDTF">2014-07-06T18:18:01Z</dcterms:created>
  <dcterms:modified xsi:type="dcterms:W3CDTF">2022-12-05T17:25:38Z</dcterms:modified>
</cp:coreProperties>
</file>