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sldIdLst>
    <p:sldId id="256" r:id="rId2"/>
    <p:sldId id="257" r:id="rId3"/>
    <p:sldId id="258" r:id="rId4"/>
    <p:sldId id="259" r:id="rId5"/>
    <p:sldId id="261" r:id="rId6"/>
    <p:sldId id="263" r:id="rId7"/>
    <p:sldId id="260" r:id="rId8"/>
    <p:sldId id="262" r:id="rId9"/>
    <p:sldId id="264" r:id="rId10"/>
    <p:sldId id="265" r:id="rId11"/>
    <p:sldId id="266" r:id="rId12"/>
    <p:sldId id="267" r:id="rId13"/>
    <p:sldId id="268" r:id="rId14"/>
    <p:sldId id="269" r:id="rId15"/>
    <p:sldId id="271" r:id="rId16"/>
    <p:sldId id="270" r:id="rId17"/>
    <p:sldId id="272" r:id="rId18"/>
    <p:sldId id="275" r:id="rId19"/>
    <p:sldId id="276" r:id="rId20"/>
    <p:sldId id="273" r:id="rId21"/>
    <p:sldId id="274"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D6A7E-05A9-446D-92C5-701CB1C8C7D4}" type="datetimeFigureOut">
              <a:rPr lang="ru-RU" smtClean="0"/>
              <a:t>02.03.2026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C4106-4043-4166-A26D-EF7624CFDB4F}" type="slidenum">
              <a:rPr lang="ru-RU" smtClean="0"/>
              <a:t>‹#›</a:t>
            </a:fld>
            <a:endParaRPr lang="ru-RU"/>
          </a:p>
        </p:txBody>
      </p:sp>
    </p:spTree>
    <p:extLst>
      <p:ext uri="{BB962C8B-B14F-4D97-AF65-F5344CB8AC3E}">
        <p14:creationId xmlns:p14="http://schemas.microsoft.com/office/powerpoint/2010/main" val="319881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EC4106-4043-4166-A26D-EF7624CFDB4F}" type="slidenum">
              <a:rPr lang="ru-RU" smtClean="0"/>
              <a:t>4</a:t>
            </a:fld>
            <a:endParaRPr lang="ru-RU"/>
          </a:p>
        </p:txBody>
      </p:sp>
    </p:spTree>
    <p:extLst>
      <p:ext uri="{BB962C8B-B14F-4D97-AF65-F5344CB8AC3E}">
        <p14:creationId xmlns:p14="http://schemas.microsoft.com/office/powerpoint/2010/main" val="91456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EC4106-4043-4166-A26D-EF7624CFDB4F}" type="slidenum">
              <a:rPr lang="ru-RU" smtClean="0"/>
              <a:t>5</a:t>
            </a:fld>
            <a:endParaRPr lang="ru-RU"/>
          </a:p>
        </p:txBody>
      </p:sp>
    </p:spTree>
    <p:extLst>
      <p:ext uri="{BB962C8B-B14F-4D97-AF65-F5344CB8AC3E}">
        <p14:creationId xmlns:p14="http://schemas.microsoft.com/office/powerpoint/2010/main" val="325900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EC4106-4043-4166-A26D-EF7624CFDB4F}" type="slidenum">
              <a:rPr lang="ru-RU" smtClean="0"/>
              <a:t>12</a:t>
            </a:fld>
            <a:endParaRPr lang="ru-RU"/>
          </a:p>
        </p:txBody>
      </p:sp>
    </p:spTree>
    <p:extLst>
      <p:ext uri="{BB962C8B-B14F-4D97-AF65-F5344CB8AC3E}">
        <p14:creationId xmlns:p14="http://schemas.microsoft.com/office/powerpoint/2010/main" val="1436536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02.03.2026</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02.03.2026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02.03.2026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02.03.2026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02.03.2026</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multiurok.ru/files/finansovuiu-ghramotnost-kazhdomu-shkol-niku.html" TargetMode="External"/><Relationship Id="rId3" Type="http://schemas.openxmlformats.org/officeDocument/2006/relationships/hyperlink" Target="http://www.collection-zagadok.ru/zagadki-cat47.html" TargetMode="External"/><Relationship Id="rId7" Type="http://schemas.openxmlformats.org/officeDocument/2006/relationships/hyperlink" Target="https://dni-fg.ru/" TargetMode="External"/><Relationship Id="rId2" Type="http://schemas.openxmlformats.org/officeDocument/2006/relationships/hyperlink" Target="http://usovi.ru/uroki_sovi/money/index.php?page=block&amp;block_id=1" TargetMode="External"/><Relationship Id="rId1" Type="http://schemas.openxmlformats.org/officeDocument/2006/relationships/slideLayout" Target="../slideLayouts/slideLayout2.xml"/><Relationship Id="rId6" Type="http://schemas.openxmlformats.org/officeDocument/2006/relationships/hyperlink" Target="https://edu-time.ru/vics-online/vc-6-finance.html" TargetMode="External"/><Relationship Id="rId5" Type="http://schemas.openxmlformats.org/officeDocument/2006/relationships/hyperlink" Target="https://nsportal.ru/detskii-sad/vospitatelnaya-rabota/2020/10/14/proekt-po-formirovaniyu-finansovoy-gramotnosti-v" TargetMode="External"/><Relationship Id="rId4" Type="http://schemas.openxmlformats.org/officeDocument/2006/relationships/hyperlink" Target="http://basic.economicus.ru/igroteka/" TargetMode="External"/><Relationship Id="rId9" Type="http://schemas.openxmlformats.org/officeDocument/2006/relationships/hyperlink" Target="https://rg.ru/articles/test-fin-gramotno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404664"/>
            <a:ext cx="6777318" cy="2592287"/>
          </a:xfrm>
        </p:spPr>
        <p:txBody>
          <a:bodyPr>
            <a:normAutofit fontScale="90000"/>
          </a:bodyPr>
          <a:lstStyle/>
          <a:p>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ГУ </a:t>
            </a:r>
            <a:r>
              <a:rPr lang="ru-RU" sz="2000" b="1" dirty="0">
                <a:latin typeface="Times New Roman" panose="02020603050405020304" pitchFamily="18" charset="0"/>
                <a:cs typeface="Times New Roman" panose="02020603050405020304" pitchFamily="18" charset="0"/>
              </a:rPr>
              <a:t>ЯО «Рыбинский детский дом»</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ПРОЕКТ </a:t>
            </a:r>
            <a:r>
              <a:rPr lang="ru-RU" b="1" dirty="0" smtClean="0">
                <a:latin typeface="Times New Roman" panose="02020603050405020304" pitchFamily="18" charset="0"/>
                <a:cs typeface="Times New Roman" panose="02020603050405020304" pitchFamily="18" charset="0"/>
              </a:rPr>
              <a:t>«ФИНАНСОВАЯ ГРАМОТНОСТЬ»</a:t>
            </a: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03648" y="3573016"/>
            <a:ext cx="6400800" cy="2672649"/>
          </a:xfrm>
        </p:spPr>
        <p:txBody>
          <a:bodyPr>
            <a:normAutofit lnSpcReduction="10000"/>
          </a:bodyPr>
          <a:lstStyle/>
          <a:p>
            <a:pPr algn="l"/>
            <a:endParaRPr lang="ru-RU" sz="1600" b="1" dirty="0"/>
          </a:p>
          <a:p>
            <a:pPr algn="l"/>
            <a:r>
              <a:rPr lang="ru-RU" sz="2000" b="1" dirty="0"/>
              <a:t>«Нажить много денег </a:t>
            </a:r>
            <a:r>
              <a:rPr lang="ru-RU" sz="2000" b="1" dirty="0" smtClean="0"/>
              <a:t>– храбрость, </a:t>
            </a:r>
            <a:r>
              <a:rPr lang="ru-RU" sz="2000" b="1" dirty="0"/>
              <a:t>сохранить их - </a:t>
            </a:r>
            <a:r>
              <a:rPr lang="ru-RU" sz="2000" b="1" dirty="0" smtClean="0"/>
              <a:t>мудрость, а </a:t>
            </a:r>
            <a:r>
              <a:rPr lang="ru-RU" sz="2000" b="1" dirty="0"/>
              <a:t>умело расходовать – искусство</a:t>
            </a:r>
            <a:r>
              <a:rPr lang="ru-RU" sz="2000" b="1" dirty="0" smtClean="0"/>
              <a:t>»</a:t>
            </a:r>
          </a:p>
          <a:p>
            <a:pPr algn="l"/>
            <a:r>
              <a:rPr lang="ru-RU" sz="1600" b="1" dirty="0"/>
              <a:t> </a:t>
            </a:r>
            <a:r>
              <a:rPr lang="ru-RU" sz="1600" b="1" dirty="0" smtClean="0"/>
              <a:t> Бертольд </a:t>
            </a:r>
            <a:r>
              <a:rPr lang="ru-RU" sz="1600" b="1" dirty="0"/>
              <a:t>Авербах</a:t>
            </a:r>
          </a:p>
          <a:p>
            <a:pPr algn="r"/>
            <a:endParaRPr lang="ru-RU" sz="1600" b="1" dirty="0"/>
          </a:p>
          <a:p>
            <a:pPr algn="r"/>
            <a:r>
              <a:rPr lang="ru-RU" sz="1600" b="1" dirty="0" smtClean="0"/>
              <a:t>Выполнила:</a:t>
            </a:r>
          </a:p>
          <a:p>
            <a:pPr algn="r"/>
            <a:r>
              <a:rPr lang="ru-RU" sz="1600" b="1" dirty="0" smtClean="0"/>
              <a:t>Чистякова О.В.</a:t>
            </a:r>
          </a:p>
          <a:p>
            <a:r>
              <a:rPr lang="ru-RU" sz="1600" b="1" dirty="0" smtClean="0"/>
              <a:t>Рыбинск </a:t>
            </a:r>
          </a:p>
          <a:p>
            <a:r>
              <a:rPr lang="ru-RU" sz="1600" b="1" dirty="0" smtClean="0"/>
              <a:t>2023</a:t>
            </a:r>
          </a:p>
          <a:p>
            <a:pPr algn="l"/>
            <a:endParaRPr lang="ru-RU" sz="1900" dirty="0"/>
          </a:p>
        </p:txBody>
      </p:sp>
    </p:spTree>
    <p:extLst>
      <p:ext uri="{BB962C8B-B14F-4D97-AF65-F5344CB8AC3E}">
        <p14:creationId xmlns:p14="http://schemas.microsoft.com/office/powerpoint/2010/main" val="261629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476672"/>
            <a:ext cx="7745505" cy="5832647"/>
          </a:xfrm>
        </p:spPr>
        <p:txBody>
          <a:bodyPr>
            <a:normAutofit fontScale="92500" lnSpcReduction="20000"/>
          </a:bodyPr>
          <a:lstStyle/>
          <a:p>
            <a:r>
              <a:rPr lang="ru-RU" dirty="0" smtClean="0"/>
              <a:t>Онлайн </a:t>
            </a:r>
            <a:r>
              <a:rPr lang="ru-RU" dirty="0"/>
              <a:t>урок </a:t>
            </a:r>
            <a:r>
              <a:rPr lang="ru-RU" dirty="0" smtClean="0"/>
              <a:t>«Что </a:t>
            </a:r>
            <a:r>
              <a:rPr lang="ru-RU" dirty="0"/>
              <a:t>нужно знать про </a:t>
            </a:r>
            <a:r>
              <a:rPr lang="ru-RU" dirty="0" smtClean="0"/>
              <a:t>инфляцию»</a:t>
            </a:r>
          </a:p>
          <a:p>
            <a:r>
              <a:rPr lang="ru-RU" dirty="0"/>
              <a:t>Онлайн урок </a:t>
            </a:r>
            <a:r>
              <a:rPr lang="ru-RU" dirty="0" smtClean="0"/>
              <a:t>«Как </a:t>
            </a:r>
            <a:r>
              <a:rPr lang="ru-RU" dirty="0"/>
              <a:t>начать свой бизнес. Мечтай. Планируй. </a:t>
            </a:r>
            <a:r>
              <a:rPr lang="ru-RU" dirty="0" smtClean="0"/>
              <a:t>Действуй»</a:t>
            </a:r>
          </a:p>
          <a:p>
            <a:r>
              <a:rPr lang="ru-RU" dirty="0"/>
              <a:t>Онлайн урок </a:t>
            </a:r>
            <a:r>
              <a:rPr lang="ru-RU" dirty="0" smtClean="0"/>
              <a:t>«Вклады</a:t>
            </a:r>
            <a:r>
              <a:rPr lang="ru-RU" dirty="0"/>
              <a:t>: как сохранить и </a:t>
            </a:r>
            <a:r>
              <a:rPr lang="ru-RU" dirty="0" smtClean="0"/>
              <a:t>приумножить»</a:t>
            </a:r>
          </a:p>
          <a:p>
            <a:r>
              <a:rPr lang="ru-RU" dirty="0"/>
              <a:t>Онлайн урок </a:t>
            </a:r>
            <a:r>
              <a:rPr lang="ru-RU" dirty="0" smtClean="0"/>
              <a:t>«</a:t>
            </a:r>
            <a:r>
              <a:rPr lang="ru-RU" dirty="0" err="1" smtClean="0"/>
              <a:t>Акции.Что</a:t>
            </a:r>
            <a:r>
              <a:rPr lang="ru-RU" dirty="0" smtClean="0"/>
              <a:t> </a:t>
            </a:r>
            <a:r>
              <a:rPr lang="ru-RU" dirty="0"/>
              <a:t>должен знать начинающий </a:t>
            </a:r>
            <a:r>
              <a:rPr lang="ru-RU" dirty="0" smtClean="0"/>
              <a:t>инвестор»</a:t>
            </a:r>
          </a:p>
          <a:p>
            <a:r>
              <a:rPr lang="ru-RU" dirty="0"/>
              <a:t>Онлайн урок </a:t>
            </a:r>
            <a:r>
              <a:rPr lang="ru-RU" dirty="0" smtClean="0"/>
              <a:t>«Биржа </a:t>
            </a:r>
            <a:r>
              <a:rPr lang="ru-RU" dirty="0"/>
              <a:t>и основы </a:t>
            </a:r>
            <a:r>
              <a:rPr lang="ru-RU" dirty="0" smtClean="0"/>
              <a:t>инвестирования»</a:t>
            </a:r>
          </a:p>
          <a:p>
            <a:r>
              <a:rPr lang="ru-RU" dirty="0"/>
              <a:t>Онлайн урок </a:t>
            </a:r>
            <a:r>
              <a:rPr lang="ru-RU" dirty="0" smtClean="0"/>
              <a:t>«Финансовые </a:t>
            </a:r>
            <a:r>
              <a:rPr lang="ru-RU" dirty="0"/>
              <a:t>инструменты и стратегии </a:t>
            </a:r>
            <a:r>
              <a:rPr lang="ru-RU" dirty="0" smtClean="0"/>
              <a:t>инвестирования»</a:t>
            </a:r>
          </a:p>
          <a:p>
            <a:r>
              <a:rPr lang="ru-RU" dirty="0"/>
              <a:t>Онлайн урок </a:t>
            </a:r>
            <a:r>
              <a:rPr lang="ru-RU" dirty="0" smtClean="0"/>
              <a:t>«С </a:t>
            </a:r>
            <a:r>
              <a:rPr lang="ru-RU" dirty="0"/>
              <a:t>налогами на </a:t>
            </a:r>
            <a:r>
              <a:rPr lang="ru-RU" dirty="0" smtClean="0"/>
              <a:t>Ты»</a:t>
            </a:r>
          </a:p>
          <a:p>
            <a:r>
              <a:rPr lang="ru-RU" dirty="0"/>
              <a:t>Онлайн урок </a:t>
            </a:r>
            <a:r>
              <a:rPr lang="ru-RU" dirty="0" smtClean="0"/>
              <a:t>«Все </a:t>
            </a:r>
            <a:r>
              <a:rPr lang="ru-RU" dirty="0"/>
              <a:t>о будущей пенсии: для учебы и </a:t>
            </a:r>
            <a:r>
              <a:rPr lang="ru-RU" dirty="0" smtClean="0"/>
              <a:t>жизни»</a:t>
            </a:r>
          </a:p>
          <a:p>
            <a:r>
              <a:rPr lang="ru-RU" dirty="0"/>
              <a:t>Онлайн урок </a:t>
            </a:r>
            <a:r>
              <a:rPr lang="ru-RU" dirty="0" smtClean="0"/>
              <a:t>«Твой </a:t>
            </a:r>
            <a:r>
              <a:rPr lang="ru-RU" dirty="0"/>
              <a:t>безопасный банк в </a:t>
            </a:r>
            <a:r>
              <a:rPr lang="ru-RU" dirty="0" smtClean="0"/>
              <a:t>кармане»</a:t>
            </a:r>
          </a:p>
          <a:p>
            <a:r>
              <a:rPr lang="ru-RU" dirty="0"/>
              <a:t>Онлайн урок </a:t>
            </a:r>
            <a:r>
              <a:rPr lang="ru-RU" dirty="0" smtClean="0"/>
              <a:t>«Инвестируй </a:t>
            </a:r>
            <a:r>
              <a:rPr lang="ru-RU" dirty="0"/>
              <a:t>в себя или что такое личное </a:t>
            </a:r>
            <a:r>
              <a:rPr lang="ru-RU" dirty="0" smtClean="0"/>
              <a:t>страхование»</a:t>
            </a:r>
          </a:p>
          <a:p>
            <a:r>
              <a:rPr lang="ru-RU" dirty="0"/>
              <a:t>Онлайн урок </a:t>
            </a:r>
            <a:r>
              <a:rPr lang="ru-RU" dirty="0" smtClean="0"/>
              <a:t>«Моя </a:t>
            </a:r>
            <a:r>
              <a:rPr lang="ru-RU" dirty="0"/>
              <a:t>профессия </a:t>
            </a:r>
            <a:r>
              <a:rPr lang="ru-RU" dirty="0" smtClean="0"/>
              <a:t>– финансист»</a:t>
            </a:r>
          </a:p>
          <a:p>
            <a:r>
              <a:rPr lang="ru-RU" dirty="0"/>
              <a:t>Онлайн урок </a:t>
            </a:r>
            <a:r>
              <a:rPr lang="ru-RU" dirty="0" smtClean="0"/>
              <a:t>«Моя </a:t>
            </a:r>
            <a:r>
              <a:rPr lang="ru-RU" dirty="0"/>
              <a:t>профессия - </a:t>
            </a:r>
            <a:r>
              <a:rPr lang="ru-RU" dirty="0" smtClean="0"/>
              <a:t>бизнес-информатик»</a:t>
            </a:r>
          </a:p>
          <a:p>
            <a:r>
              <a:rPr lang="ru-RU" dirty="0"/>
              <a:t>Онлайн урок </a:t>
            </a:r>
            <a:r>
              <a:rPr lang="ru-RU" dirty="0" smtClean="0"/>
              <a:t>«Моя </a:t>
            </a:r>
            <a:r>
              <a:rPr lang="ru-RU" dirty="0"/>
              <a:t>профессия </a:t>
            </a:r>
            <a:r>
              <a:rPr lang="ru-RU" dirty="0" smtClean="0"/>
              <a:t>– педагог»</a:t>
            </a:r>
            <a:endParaRPr lang="ru-RU" dirty="0"/>
          </a:p>
          <a:p>
            <a:endParaRPr lang="ru-RU" dirty="0"/>
          </a:p>
          <a:p>
            <a:endParaRPr lang="ru-RU" dirty="0" smtClean="0"/>
          </a:p>
          <a:p>
            <a:endParaRPr lang="ru-RU" dirty="0"/>
          </a:p>
          <a:p>
            <a:endParaRPr lang="ru-RU" dirty="0" smtClean="0"/>
          </a:p>
          <a:p>
            <a:endParaRPr lang="ru-RU" dirty="0"/>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193522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464457"/>
            <a:ext cx="7745505" cy="5661705"/>
          </a:xfrm>
        </p:spPr>
        <p:txBody>
          <a:bodyPr>
            <a:normAutofit fontScale="92500" lnSpcReduction="10000"/>
          </a:bodyPr>
          <a:lstStyle/>
          <a:p>
            <a:r>
              <a:rPr lang="ru-RU" dirty="0" smtClean="0"/>
              <a:t>Деловая игра «Финансовая безопасность»</a:t>
            </a:r>
          </a:p>
          <a:p>
            <a:r>
              <a:rPr lang="ru-RU" dirty="0" smtClean="0"/>
              <a:t>Игра «Финансовые ребусы»</a:t>
            </a:r>
            <a:endParaRPr lang="ru-RU" dirty="0"/>
          </a:p>
          <a:p>
            <a:r>
              <a:rPr lang="ru-RU" dirty="0" smtClean="0"/>
              <a:t>Настольная игра «Шаги к успеху»</a:t>
            </a:r>
          </a:p>
          <a:p>
            <a:r>
              <a:rPr lang="ru-RU" dirty="0" smtClean="0"/>
              <a:t>Игра «Мои финансы»</a:t>
            </a:r>
          </a:p>
          <a:p>
            <a:r>
              <a:rPr lang="ru-RU" dirty="0" smtClean="0"/>
              <a:t>Игра «Отчаянные домохозяйства»</a:t>
            </a:r>
          </a:p>
          <a:p>
            <a:r>
              <a:rPr lang="ru-RU" dirty="0" smtClean="0"/>
              <a:t>Участие во Всероссийском семейном фестивале по финансовой грамотности</a:t>
            </a:r>
          </a:p>
          <a:p>
            <a:r>
              <a:rPr lang="ru-RU" dirty="0" smtClean="0"/>
              <a:t>Участие в апробации проекта «Семь шагов к успеху»</a:t>
            </a:r>
          </a:p>
          <a:p>
            <a:r>
              <a:rPr lang="ru-RU" dirty="0"/>
              <a:t> </a:t>
            </a:r>
            <a:r>
              <a:rPr lang="ru-RU" dirty="0" smtClean="0"/>
              <a:t>Игра </a:t>
            </a:r>
            <a:r>
              <a:rPr lang="ru-RU" dirty="0"/>
              <a:t>«</a:t>
            </a:r>
            <a:r>
              <a:rPr lang="ru-RU" dirty="0" err="1"/>
              <a:t>АГРОстраховой</a:t>
            </a:r>
            <a:r>
              <a:rPr lang="ru-RU" dirty="0"/>
              <a:t> путь»</a:t>
            </a:r>
            <a:endParaRPr lang="ru-RU" dirty="0" smtClean="0"/>
          </a:p>
          <a:p>
            <a:r>
              <a:rPr lang="ru-RU" dirty="0" smtClean="0"/>
              <a:t>Онлайн - тест по финансовой грамотности от Банка России</a:t>
            </a:r>
          </a:p>
          <a:p>
            <a:r>
              <a:rPr lang="ru-RU" dirty="0" smtClean="0"/>
              <a:t>Выступление на видеоконференции по финансовой грамотности</a:t>
            </a:r>
          </a:p>
          <a:p>
            <a:r>
              <a:rPr lang="ru-RU" dirty="0" err="1" smtClean="0"/>
              <a:t>Вебинар</a:t>
            </a:r>
            <a:r>
              <a:rPr lang="ru-RU" dirty="0" smtClean="0"/>
              <a:t> «Грамотный инвестор»</a:t>
            </a:r>
          </a:p>
          <a:p>
            <a:r>
              <a:rPr lang="ru-RU" dirty="0" smtClean="0"/>
              <a:t>Игры, кроссворды по финансовой грамотности</a:t>
            </a:r>
          </a:p>
          <a:p>
            <a:r>
              <a:rPr lang="ru-RU" dirty="0" smtClean="0"/>
              <a:t>Просмотр презентаций по теме </a:t>
            </a:r>
          </a:p>
          <a:p>
            <a:endParaRPr lang="ru-RU" dirty="0" smtClean="0"/>
          </a:p>
          <a:p>
            <a:endParaRPr lang="ru-RU" dirty="0"/>
          </a:p>
        </p:txBody>
      </p:sp>
    </p:spTree>
    <p:extLst>
      <p:ext uri="{BB962C8B-B14F-4D97-AF65-F5344CB8AC3E}">
        <p14:creationId xmlns:p14="http://schemas.microsoft.com/office/powerpoint/2010/main" val="95650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692696"/>
            <a:ext cx="7745505" cy="5389923"/>
          </a:xfrm>
        </p:spPr>
        <p:txBody>
          <a:bodyPr>
            <a:normAutofit lnSpcReduction="10000"/>
          </a:bodyPr>
          <a:lstStyle/>
          <a:p>
            <a:pPr marL="0" indent="0" algn="ctr">
              <a:buNone/>
            </a:pPr>
            <a:r>
              <a:rPr lang="ru-RU" b="1" dirty="0" smtClean="0">
                <a:effectLst>
                  <a:outerShdw blurRad="38100" dist="38100" dir="2700000" algn="tl">
                    <a:srgbClr val="000000">
                      <a:alpha val="43137"/>
                    </a:srgbClr>
                  </a:outerShdw>
                </a:effectLst>
              </a:rPr>
              <a:t>Заключительный этап:</a:t>
            </a:r>
          </a:p>
          <a:p>
            <a:pPr marL="0" indent="0">
              <a:buNone/>
            </a:pPr>
            <a:r>
              <a:rPr lang="ru-RU" dirty="0"/>
              <a:t>На заключительном этапе проводится анализ и обобщение результатов, полученных в процессе познавательной, исследовательской и продуктивной деятельности детей. </a:t>
            </a:r>
            <a:r>
              <a:rPr lang="ru-RU" b="1" dirty="0"/>
              <a:t>Проводятся итоговые мероприятия по проекту:</a:t>
            </a:r>
          </a:p>
          <a:p>
            <a:pPr marL="0" indent="0">
              <a:buNone/>
            </a:pPr>
            <a:r>
              <a:rPr lang="ru-RU" dirty="0" smtClean="0"/>
              <a:t>Тест на финансовую грамотность</a:t>
            </a:r>
          </a:p>
          <a:p>
            <a:pPr marL="0" indent="0">
              <a:buNone/>
            </a:pPr>
            <a:r>
              <a:rPr lang="ru-RU" dirty="0"/>
              <a:t>Викторина "Основы финансовой грамотности"</a:t>
            </a:r>
            <a:endParaRPr lang="ru-RU" dirty="0" smtClean="0"/>
          </a:p>
          <a:p>
            <a:pPr marL="0" indent="0">
              <a:buNone/>
            </a:pPr>
            <a:r>
              <a:rPr lang="ru-RU" dirty="0" smtClean="0"/>
              <a:t>Игра «Своя игра»  по финансовой грамотности»</a:t>
            </a:r>
          </a:p>
          <a:p>
            <a:pPr marL="0" indent="0">
              <a:buNone/>
            </a:pPr>
            <a:r>
              <a:rPr lang="ru-RU" dirty="0" smtClean="0"/>
              <a:t>Фото фиксация мероприятий</a:t>
            </a:r>
            <a:endParaRPr lang="ru-RU" dirty="0"/>
          </a:p>
          <a:p>
            <a:pPr marL="0" indent="0">
              <a:buNone/>
            </a:pPr>
            <a:r>
              <a:rPr lang="ru-RU" dirty="0"/>
              <a:t>Оформление и защита  проекта </a:t>
            </a:r>
            <a:r>
              <a:rPr lang="ru-RU" dirty="0" smtClean="0"/>
              <a:t>«История возникновения денег»</a:t>
            </a:r>
            <a:endParaRPr lang="ru-RU" dirty="0"/>
          </a:p>
          <a:p>
            <a:pPr marL="0" indent="0">
              <a:buNone/>
            </a:pPr>
            <a:r>
              <a:rPr lang="ru-RU" dirty="0"/>
              <a:t>Оформление и защита  проекта </a:t>
            </a:r>
            <a:r>
              <a:rPr lang="ru-RU" dirty="0" smtClean="0"/>
              <a:t>«Финансовая грамотность»</a:t>
            </a:r>
            <a:endParaRPr lang="ru-RU" dirty="0"/>
          </a:p>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393686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190171"/>
            <a:ext cx="7745505" cy="4935991"/>
          </a:xfrm>
        </p:spPr>
        <p:txBody>
          <a:bodyPr>
            <a:normAutofit fontScale="85000" lnSpcReduction="20000"/>
          </a:bodyPr>
          <a:lstStyle/>
          <a:p>
            <a:r>
              <a:rPr lang="ru-RU" dirty="0"/>
              <a:t>Финансовое просвещение - актуальная задача современного общества. Незнание основ финансовых знаний делает человека уязвимым в сфере финансовой безопасности. Проблема особенно важна в связи с нестабильным экономическим положением, как в стране, так и в мире. Финансовая грамотность - необходимое условие социализации личности. Именно в </a:t>
            </a:r>
            <a:r>
              <a:rPr lang="ru-RU" dirty="0" smtClean="0"/>
              <a:t>подростковом возрасте </a:t>
            </a:r>
            <a:r>
              <a:rPr lang="ru-RU" dirty="0"/>
              <a:t>закладываются основы социально активной личности, проявляющей интерес к социуму, финансовым отношениям, самостоятельности, уважения к себе, окружающим товарищам, своим родителям и другие ценные качества. Проект способствует формированию основ финансовой </a:t>
            </a:r>
            <a:r>
              <a:rPr lang="ru-RU" dirty="0" smtClean="0"/>
              <a:t>грамотности. </a:t>
            </a:r>
            <a:r>
              <a:rPr lang="ru-RU" dirty="0"/>
              <a:t>Полученные знания, личностные ориентиры и нормы финансового поведения, обеспечат разумное поведение в экономической среде. Данный проект предназначен для ознакомительной и просветительной работы с </a:t>
            </a:r>
            <a:r>
              <a:rPr lang="ru-RU" dirty="0" smtClean="0"/>
              <a:t>воспитанниками детского дома. </a:t>
            </a:r>
            <a:r>
              <a:rPr lang="ru-RU" dirty="0"/>
              <a:t>С детства детям нужно прививать чувство ответственности и долга во всех сферах жизни, в том числе и финансовой, это поможет им в будущем никогда не влезать в долги, держать себя в рамках и аккуратно вести свой бюджет.</a:t>
            </a:r>
          </a:p>
        </p:txBody>
      </p:sp>
      <p:sp>
        <p:nvSpPr>
          <p:cNvPr id="3" name="Заголовок 2"/>
          <p:cNvSpPr>
            <a:spLocks noGrp="1"/>
          </p:cNvSpPr>
          <p:nvPr>
            <p:ph type="title"/>
          </p:nvPr>
        </p:nvSpPr>
        <p:spPr>
          <a:xfrm>
            <a:off x="688490" y="570156"/>
            <a:ext cx="7756263" cy="770612"/>
          </a:xfrm>
        </p:spPr>
        <p:txBody>
          <a:bodyPr/>
          <a:lstStyle/>
          <a:p>
            <a:r>
              <a:rPr lang="ru-RU" sz="4400" b="1" dirty="0">
                <a:effectLst>
                  <a:outerShdw blurRad="38100" dist="38100" dir="2700000" algn="tl">
                    <a:srgbClr val="000000">
                      <a:alpha val="43137"/>
                    </a:srgbClr>
                  </a:outerShdw>
                </a:effectLst>
              </a:rPr>
              <a:t>Выводы</a:t>
            </a:r>
            <a:br>
              <a:rPr lang="ru-RU" sz="4400" b="1" dirty="0">
                <a:effectLst>
                  <a:outerShdw blurRad="38100" dist="38100" dir="2700000" algn="tl">
                    <a:srgbClr val="000000">
                      <a:alpha val="43137"/>
                    </a:srgbClr>
                  </a:outerShdw>
                </a:effectLst>
              </a:rPr>
            </a:b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90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908721"/>
            <a:ext cx="7745505" cy="5217442"/>
          </a:xfrm>
        </p:spPr>
        <p:txBody>
          <a:bodyPr>
            <a:normAutofit fontScale="70000" lnSpcReduction="20000"/>
          </a:bodyPr>
          <a:lstStyle/>
          <a:p>
            <a:endParaRPr lang="ru-RU" dirty="0"/>
          </a:p>
          <a:p>
            <a:r>
              <a:rPr lang="ru-RU" dirty="0"/>
              <a:t>     Однажды очень богатый человек взял своего сына в поездку по стране с единственной целью — показать мальчику, что значит жить без денег. Несколько дней они провели на ферме у очень бедной семьи. По возвращении домой отец спросил, понравилась ли ему поездка. — Понравилась, отец, — ответил мальчик. — Видел, как бедны, могут быть люди? — задал вопрос мужчина. — О, да! — последовал ответ. — А что ты извлек из нашего путешествия? — вновь спросил отец. А сын ответил: — Я видел, что у нас одна собака, а у них четыре. У нас бассейн до середины сада, а у них ручей, которому нет конца. У нас в саду светят заморские фонари, а у них ночью сияют звезды. У нас терраса до переднего двора, а у них просторы до самого горизонта. У нас небольшой участок земли, на котором мы живем, а у них бескрайние поля, которые нельзя окинуть взглядом. Мы покупаем пищу, а они выращивают ее сами. У нас вокруг дома стены для защиты, а у них друзья. Отец мальчика застыл в онемении. И тут сын добавил: — Я понял, как мы на самом деле бедны.</a:t>
            </a:r>
          </a:p>
          <a:p>
            <a:endParaRPr lang="ru-RU" dirty="0"/>
          </a:p>
          <a:p>
            <a:r>
              <a:rPr lang="ru-RU" dirty="0"/>
              <a:t>     Знания о деньгах очень важны, так как люди пользуются деньгами каждый день, рассчитываются ими за покупки и услуги, с их помощью стремятся реализовать свои мечты. Все достижения цивилизации направлены на привлечение нашего внимания. Чтобы получить желаемое, мы обязаны тратить свои деньги. Из этого следует, что финансовая грамотность должна быть на высоком уровне у любого человека.</a:t>
            </a:r>
          </a:p>
          <a:p>
            <a:endParaRPr lang="ru-RU" dirty="0"/>
          </a:p>
          <a:p>
            <a:endParaRPr lang="ru-RU" dirty="0"/>
          </a:p>
        </p:txBody>
      </p:sp>
      <p:sp>
        <p:nvSpPr>
          <p:cNvPr id="3" name="Заголовок 2"/>
          <p:cNvSpPr>
            <a:spLocks noGrp="1"/>
          </p:cNvSpPr>
          <p:nvPr>
            <p:ph type="title"/>
          </p:nvPr>
        </p:nvSpPr>
        <p:spPr>
          <a:xfrm>
            <a:off x="688490" y="188640"/>
            <a:ext cx="7756263" cy="1008112"/>
          </a:xfrm>
        </p:spPr>
        <p:txBody>
          <a:bodyPr/>
          <a:lstStyle/>
          <a:p>
            <a:r>
              <a:rPr lang="ru-RU" sz="4400" b="1" dirty="0">
                <a:effectLst>
                  <a:outerShdw blurRad="38100" dist="38100" dir="2700000" algn="tl">
                    <a:srgbClr val="000000">
                      <a:alpha val="43137"/>
                    </a:srgbClr>
                  </a:outerShdw>
                </a:effectLst>
              </a:rPr>
              <a:t>Притча о богатстве</a:t>
            </a:r>
            <a:br>
              <a:rPr lang="ru-RU" sz="4400" b="1" dirty="0">
                <a:effectLst>
                  <a:outerShdw blurRad="38100" dist="38100" dir="2700000" algn="tl">
                    <a:srgbClr val="000000">
                      <a:alpha val="43137"/>
                    </a:srgbClr>
                  </a:outerShdw>
                </a:effectLst>
              </a:rPr>
            </a:b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243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764705"/>
            <a:ext cx="7745505" cy="5361458"/>
          </a:xfrm>
        </p:spPr>
        <p:txBody>
          <a:bodyPr>
            <a:normAutofit fontScale="92500" lnSpcReduction="10000"/>
          </a:bodyPr>
          <a:lstStyle/>
          <a:p>
            <a:r>
              <a:rPr lang="ru-RU" b="1" dirty="0" smtClean="0"/>
              <a:t>Таким образом, </a:t>
            </a:r>
            <a:r>
              <a:rPr lang="ru-RU" dirty="0" smtClean="0"/>
              <a:t>проделанная мной работа, и последнее тестирование воспитанников показали, что у </a:t>
            </a:r>
            <a:r>
              <a:rPr lang="ru-RU" dirty="0"/>
              <a:t>детей </a:t>
            </a:r>
            <a:r>
              <a:rPr lang="ru-RU" dirty="0" smtClean="0"/>
              <a:t>появился </a:t>
            </a:r>
            <a:r>
              <a:rPr lang="ru-RU" dirty="0"/>
              <a:t>интерес и понимание значимости сформированной финансовой </a:t>
            </a:r>
            <a:r>
              <a:rPr lang="ru-RU" dirty="0" smtClean="0"/>
              <a:t>грамотности, что подтверждает мою гипотезу.</a:t>
            </a:r>
          </a:p>
          <a:p>
            <a:r>
              <a:rPr lang="ru-RU" b="1" dirty="0" smtClean="0"/>
              <a:t>Также в </a:t>
            </a:r>
            <a:r>
              <a:rPr lang="ru-RU" b="1" dirty="0"/>
              <a:t>ходе </a:t>
            </a:r>
            <a:r>
              <a:rPr lang="ru-RU" b="1" dirty="0" smtClean="0"/>
              <a:t>проекта:</a:t>
            </a:r>
            <a:endParaRPr lang="ru-RU" b="1" dirty="0"/>
          </a:p>
          <a:p>
            <a:r>
              <a:rPr lang="ru-RU" dirty="0" smtClean="0"/>
              <a:t>Дети познакомились, с основными понятиями, с инструментарием, с услугами, с операциями, которые предоставляет банк и т.д., обобщили и </a:t>
            </a:r>
            <a:r>
              <a:rPr lang="ru-RU" dirty="0"/>
              <a:t>систематизировали </a:t>
            </a:r>
            <a:r>
              <a:rPr lang="ru-RU" dirty="0" smtClean="0"/>
              <a:t> знания по теме: «финансовая грамотность»</a:t>
            </a:r>
          </a:p>
          <a:p>
            <a:r>
              <a:rPr lang="ru-RU" b="1" dirty="0" smtClean="0"/>
              <a:t>У </a:t>
            </a:r>
            <a:r>
              <a:rPr lang="ru-RU" b="1" dirty="0"/>
              <a:t>детей появились:</a:t>
            </a:r>
          </a:p>
          <a:p>
            <a:r>
              <a:rPr lang="ru-RU" dirty="0"/>
              <a:t>Интерес к </a:t>
            </a:r>
            <a:r>
              <a:rPr lang="ru-RU" dirty="0" smtClean="0"/>
              <a:t>изучению предмета «финансовая грамотность» </a:t>
            </a:r>
          </a:p>
          <a:p>
            <a:r>
              <a:rPr lang="ru-RU" dirty="0"/>
              <a:t>Ж</a:t>
            </a:r>
            <a:r>
              <a:rPr lang="ru-RU" dirty="0" smtClean="0"/>
              <a:t>елание </a:t>
            </a:r>
            <a:r>
              <a:rPr lang="ru-RU" dirty="0"/>
              <a:t>самостоятельно </a:t>
            </a:r>
            <a:r>
              <a:rPr lang="ru-RU" dirty="0" smtClean="0"/>
              <a:t> получать и изучать информацию</a:t>
            </a:r>
            <a:endParaRPr lang="ru-RU" dirty="0"/>
          </a:p>
          <a:p>
            <a:r>
              <a:rPr lang="ru-RU" dirty="0" smtClean="0"/>
              <a:t>Результатом </a:t>
            </a:r>
            <a:r>
              <a:rPr lang="ru-RU" dirty="0"/>
              <a:t>проделанной работы стал самостоятельный проект </a:t>
            </a:r>
            <a:r>
              <a:rPr lang="ru-RU" dirty="0" smtClean="0"/>
              <a:t>Бобиной Кристины «История </a:t>
            </a:r>
            <a:r>
              <a:rPr lang="ru-RU" dirty="0" err="1" smtClean="0"/>
              <a:t>вознеикновения</a:t>
            </a:r>
            <a:r>
              <a:rPr lang="ru-RU" dirty="0" smtClean="0"/>
              <a:t> денег»</a:t>
            </a:r>
            <a:endParaRPr lang="ru-RU" dirty="0"/>
          </a:p>
          <a:p>
            <a:endParaRPr lang="ru-RU" dirty="0"/>
          </a:p>
          <a:p>
            <a:endParaRPr lang="ru-RU" dirty="0"/>
          </a:p>
        </p:txBody>
      </p:sp>
    </p:spTree>
    <p:extLst>
      <p:ext uri="{BB962C8B-B14F-4D97-AF65-F5344CB8AC3E}">
        <p14:creationId xmlns:p14="http://schemas.microsoft.com/office/powerpoint/2010/main" val="89145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556793"/>
            <a:ext cx="7745505" cy="4569370"/>
          </a:xfrm>
        </p:spPr>
        <p:txBody>
          <a:bodyPr/>
          <a:lstStyle/>
          <a:p>
            <a:r>
              <a:rPr lang="ru-RU" b="1" dirty="0" smtClean="0"/>
              <a:t>«Отношение </a:t>
            </a:r>
            <a:r>
              <a:rPr lang="ru-RU" b="1" dirty="0"/>
              <a:t>к финансовой </a:t>
            </a:r>
            <a:r>
              <a:rPr lang="ru-RU" b="1" dirty="0" smtClean="0"/>
              <a:t>грамотности»</a:t>
            </a:r>
          </a:p>
          <a:p>
            <a:pPr marL="0" indent="0">
              <a:buNone/>
            </a:pPr>
            <a:r>
              <a:rPr lang="ru-RU" b="1" dirty="0" smtClean="0"/>
              <a:t>(начало проекта)</a:t>
            </a:r>
          </a:p>
          <a:p>
            <a:pPr marL="0" indent="0">
              <a:buNone/>
            </a:pPr>
            <a:endParaRPr lang="ru-RU" b="1" dirty="0" smtClean="0"/>
          </a:p>
          <a:p>
            <a:endParaRPr lang="ru-RU" b="1" dirty="0" smtClean="0"/>
          </a:p>
          <a:p>
            <a:endParaRPr lang="ru-RU" b="1" dirty="0" smtClean="0"/>
          </a:p>
          <a:p>
            <a:endParaRPr lang="ru-RU" dirty="0"/>
          </a:p>
        </p:txBody>
      </p:sp>
      <p:sp>
        <p:nvSpPr>
          <p:cNvPr id="3" name="Заголовок 2"/>
          <p:cNvSpPr>
            <a:spLocks noGrp="1"/>
          </p:cNvSpPr>
          <p:nvPr>
            <p:ph type="title"/>
          </p:nvPr>
        </p:nvSpPr>
        <p:spPr>
          <a:xfrm>
            <a:off x="688490" y="570156"/>
            <a:ext cx="7756263" cy="634530"/>
          </a:xfrm>
        </p:spPr>
        <p:txBody>
          <a:bodyPr/>
          <a:lstStyle/>
          <a:p>
            <a:r>
              <a:rPr lang="ru-RU" sz="4400" b="1" dirty="0" smtClean="0">
                <a:effectLst>
                  <a:outerShdw blurRad="38100" dist="38100" dir="2700000" algn="tl">
                    <a:srgbClr val="000000">
                      <a:alpha val="43137"/>
                    </a:srgbClr>
                  </a:outerShdw>
                </a:effectLst>
              </a:rPr>
              <a:t>Результаты</a:t>
            </a:r>
            <a:endParaRPr lang="ru-RU" sz="44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36912"/>
            <a:ext cx="4048774" cy="375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83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a:t>«Отношение к финансовой грамотности»</a:t>
            </a:r>
          </a:p>
          <a:p>
            <a:pPr marL="0" indent="0">
              <a:buNone/>
            </a:pPr>
            <a:r>
              <a:rPr lang="ru-RU" b="1" dirty="0" smtClean="0"/>
              <a:t>(в конце </a:t>
            </a:r>
            <a:r>
              <a:rPr lang="ru-RU" b="1" dirty="0"/>
              <a:t>проекта)</a:t>
            </a:r>
          </a:p>
          <a:p>
            <a:endParaRPr lang="ru-RU" b="1" dirty="0"/>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Результаты</a:t>
            </a:r>
            <a:endParaRPr lang="ru-RU" sz="4400" b="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2924944"/>
            <a:ext cx="482753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97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Результаты </a:t>
            </a:r>
            <a:endParaRPr lang="ru-RU" sz="4400" b="1"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46651"/>
            <a:ext cx="2917451" cy="21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46651"/>
            <a:ext cx="2952328" cy="221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559420"/>
            <a:ext cx="2922234" cy="219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6320"/>
            <a:ext cx="2915816" cy="239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087" y="4056320"/>
            <a:ext cx="3190940" cy="239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777" y="4056319"/>
            <a:ext cx="2982223" cy="239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82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23" y="16380"/>
            <a:ext cx="2255021" cy="300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
            <a:ext cx="2304256" cy="306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412" y="19988"/>
            <a:ext cx="2279056" cy="304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781" y="-1"/>
            <a:ext cx="2301277" cy="306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27249"/>
            <a:ext cx="2627784" cy="19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628" y="2253874"/>
            <a:ext cx="2635153" cy="19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4760" y="2253874"/>
            <a:ext cx="2595298" cy="195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015" y="2627249"/>
            <a:ext cx="2640049" cy="198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7940" y="4233909"/>
            <a:ext cx="3442118" cy="257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2840" y="4222224"/>
            <a:ext cx="3454426" cy="25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51" y="4613964"/>
            <a:ext cx="2759704" cy="21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3" y="19988"/>
            <a:ext cx="2255021" cy="300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3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sz="2000" dirty="0"/>
              <a:t>Грамотность в сфере финансов, так же как и любая другая, воспитывается в течение продолжительного периода времени на основе принципа «от простого к сложному», в процессе многократного повторения и закрепления, направленного на практическое применение знаний и навыков. Формирование полезных привычек в сфере финансов, начиная с раннего возраста, поможет избежать детям многих ошибок по мере взросления и приобретения финансовой самостоятельности, а также заложит основу финансовой безопасности и благополучия на протяжении жизни</a:t>
            </a:r>
            <a:r>
              <a:rPr lang="ru-RU" sz="2000" dirty="0" smtClean="0"/>
              <a:t>.</a:t>
            </a:r>
            <a:endParaRPr lang="ru-RU" sz="2000" dirty="0"/>
          </a:p>
          <a:p>
            <a:r>
              <a:rPr lang="ru-RU" sz="2000" dirty="0"/>
              <a:t>С детства детям нужно прививать чувство ответственности и долга во всех сферах жизни, в том числе и финансовой, это поможет им в будущем никогда не влезать в долги, держать себя в рамках и аккуратно вести свой бюджет. </a:t>
            </a:r>
            <a:r>
              <a:rPr lang="ru-RU" sz="2000" dirty="0" smtClean="0"/>
              <a:t>А, также финансово грамотные дети, в </a:t>
            </a:r>
            <a:r>
              <a:rPr lang="ru-RU" sz="2000" dirty="0"/>
              <a:t>большей </a:t>
            </a:r>
            <a:r>
              <a:rPr lang="ru-RU" sz="2000" dirty="0" smtClean="0"/>
              <a:t>степени, будут защищены </a:t>
            </a:r>
            <a:r>
              <a:rPr lang="ru-RU" sz="2000" dirty="0"/>
              <a:t>от финансовых рисков и непредвиденных ситуаций. </a:t>
            </a:r>
          </a:p>
        </p:txBody>
      </p:sp>
      <p:sp>
        <p:nvSpPr>
          <p:cNvPr id="2" name="Заголовок 1"/>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Актуальность</a:t>
            </a:r>
            <a:r>
              <a:rPr lang="ru-RU" sz="4400" dirty="0" smtClean="0"/>
              <a:t> </a:t>
            </a:r>
            <a:endParaRPr lang="ru-RU" sz="4400" dirty="0"/>
          </a:p>
        </p:txBody>
      </p:sp>
    </p:spTree>
    <p:extLst>
      <p:ext uri="{BB962C8B-B14F-4D97-AF65-F5344CB8AC3E}">
        <p14:creationId xmlns:p14="http://schemas.microsoft.com/office/powerpoint/2010/main" val="398469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412777"/>
            <a:ext cx="7745505" cy="4713386"/>
          </a:xfrm>
        </p:spPr>
        <p:txBody>
          <a:bodyPr>
            <a:normAutofit fontScale="92500" lnSpcReduction="10000"/>
          </a:bodyPr>
          <a:lstStyle/>
          <a:p>
            <a:r>
              <a:rPr lang="ru-RU" dirty="0" smtClean="0"/>
              <a:t>1. </a:t>
            </a:r>
            <a:r>
              <a:rPr lang="ru-RU" dirty="0" err="1" smtClean="0"/>
              <a:t>Бокарев</a:t>
            </a:r>
            <a:r>
              <a:rPr lang="ru-RU" dirty="0" smtClean="0"/>
              <a:t> А. А. Повышение уровня финансовой грамотности населения в Российской Федерации/А. А. </a:t>
            </a:r>
            <a:r>
              <a:rPr lang="ru-RU" dirty="0" err="1" smtClean="0"/>
              <a:t>Бокарев</a:t>
            </a:r>
            <a:r>
              <a:rPr lang="ru-RU" dirty="0" smtClean="0"/>
              <a:t>//Финансы. -2010-№9.-С. 3-6.</a:t>
            </a:r>
          </a:p>
          <a:p>
            <a:r>
              <a:rPr lang="ru-RU" dirty="0" smtClean="0"/>
              <a:t>2. Горяев А., Чумаченко В. Финансовая грамота для школьников. Спецпроект Российской экономической школы по личным финансам. -2010---С. 42.</a:t>
            </a:r>
          </a:p>
          <a:p>
            <a:r>
              <a:rPr lang="ru-RU" dirty="0" smtClean="0"/>
              <a:t>3. Зеленцова А. В. Повышение финансовой грамотности населения: международный опыт и российская </a:t>
            </a:r>
            <a:r>
              <a:rPr lang="ru-RU" dirty="0" err="1" smtClean="0"/>
              <a:t>практикаа</a:t>
            </a:r>
            <a:r>
              <a:rPr lang="ru-RU" dirty="0" smtClean="0"/>
              <a:t>. А. В. Зеленцова, Е. А. </a:t>
            </a:r>
            <a:r>
              <a:rPr lang="ru-RU" dirty="0" err="1" smtClean="0"/>
              <a:t>Блискавка</a:t>
            </a:r>
            <a:r>
              <a:rPr lang="ru-RU" dirty="0" smtClean="0"/>
              <a:t>, Д. Н. Демидов. – М.: </a:t>
            </a:r>
            <a:r>
              <a:rPr lang="ru-RU" dirty="0" err="1" smtClean="0"/>
              <a:t>КноРус</a:t>
            </a:r>
            <a:r>
              <a:rPr lang="ru-RU" dirty="0" smtClean="0"/>
              <a:t>, 2012.-106 с.</a:t>
            </a:r>
          </a:p>
          <a:p>
            <a:r>
              <a:rPr lang="ru-RU" dirty="0" smtClean="0"/>
              <a:t>4. </a:t>
            </a:r>
            <a:r>
              <a:rPr lang="ru-RU" dirty="0" err="1" smtClean="0"/>
              <a:t>Крючкова</a:t>
            </a:r>
            <a:r>
              <a:rPr lang="ru-RU" dirty="0" smtClean="0"/>
              <a:t> Н. А. Учебно-методическое пособие по повышению финансовой грамотности «Первые шаги по ступеням финансовой грамотности» (для дошкольников, - Калининград, 2013.-26 с.</a:t>
            </a:r>
          </a:p>
          <a:p>
            <a:endParaRPr lang="ru-RU" dirty="0"/>
          </a:p>
        </p:txBody>
      </p:sp>
      <p:sp>
        <p:nvSpPr>
          <p:cNvPr id="3" name="Заголовок 2"/>
          <p:cNvSpPr>
            <a:spLocks noGrp="1"/>
          </p:cNvSpPr>
          <p:nvPr>
            <p:ph type="title"/>
          </p:nvPr>
        </p:nvSpPr>
        <p:spPr>
          <a:xfrm>
            <a:off x="688490" y="570156"/>
            <a:ext cx="7756263" cy="554588"/>
          </a:xfrm>
        </p:spPr>
        <p:txBody>
          <a:bodyPr/>
          <a:lstStyle/>
          <a:p>
            <a:r>
              <a:rPr lang="ru-RU" sz="4400" b="1" dirty="0">
                <a:effectLst>
                  <a:outerShdw blurRad="38100" dist="38100" dir="2700000" algn="tl">
                    <a:srgbClr val="000000">
                      <a:alpha val="43137"/>
                    </a:srgbClr>
                  </a:outerShdw>
                </a:effectLst>
              </a:rPr>
              <a:t>Список литературы</a:t>
            </a:r>
          </a:p>
        </p:txBody>
      </p:sp>
    </p:spTree>
    <p:extLst>
      <p:ext uri="{BB962C8B-B14F-4D97-AF65-F5344CB8AC3E}">
        <p14:creationId xmlns:p14="http://schemas.microsoft.com/office/powerpoint/2010/main" val="15554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dirty="0"/>
              <a:t>Азбука денег - </a:t>
            </a:r>
            <a:r>
              <a:rPr lang="en-US" dirty="0">
                <a:hlinkClick r:id="rId2"/>
              </a:rPr>
              <a:t>http://</a:t>
            </a:r>
            <a:r>
              <a:rPr lang="en-US" dirty="0" smtClean="0">
                <a:hlinkClick r:id="rId2"/>
              </a:rPr>
              <a:t>usovi.ru/uroki_sovi/money/index.php?page=block&amp;block_id=1</a:t>
            </a:r>
            <a:r>
              <a:rPr lang="ru-RU" dirty="0" smtClean="0"/>
              <a:t> </a:t>
            </a:r>
          </a:p>
          <a:p>
            <a:r>
              <a:rPr lang="ru-RU" dirty="0"/>
              <a:t>Загадки и ребусы - </a:t>
            </a:r>
            <a:r>
              <a:rPr lang="ru-RU" dirty="0">
                <a:hlinkClick r:id="rId3"/>
              </a:rPr>
              <a:t>http://</a:t>
            </a:r>
            <a:r>
              <a:rPr lang="ru-RU" dirty="0" smtClean="0">
                <a:hlinkClick r:id="rId3"/>
              </a:rPr>
              <a:t>www.collection-zagadok.ru/zagadki-cat47.html</a:t>
            </a:r>
            <a:r>
              <a:rPr lang="ru-RU" dirty="0" smtClean="0"/>
              <a:t> </a:t>
            </a:r>
          </a:p>
          <a:p>
            <a:r>
              <a:rPr lang="ru-RU" dirty="0" smtClean="0"/>
              <a:t>Игры </a:t>
            </a:r>
            <a:r>
              <a:rPr lang="ru-RU" dirty="0"/>
              <a:t>по экономике - </a:t>
            </a:r>
            <a:r>
              <a:rPr lang="ru-RU" dirty="0">
                <a:hlinkClick r:id="rId4"/>
              </a:rPr>
              <a:t>http://basic.economicus.ru/igroteka</a:t>
            </a:r>
            <a:r>
              <a:rPr lang="ru-RU" dirty="0" smtClean="0">
                <a:hlinkClick r:id="rId4"/>
              </a:rPr>
              <a:t>/</a:t>
            </a:r>
            <a:r>
              <a:rPr lang="ru-RU" dirty="0" smtClean="0"/>
              <a:t> </a:t>
            </a:r>
          </a:p>
          <a:p>
            <a:r>
              <a:rPr lang="en-US" dirty="0">
                <a:hlinkClick r:id="rId5"/>
              </a:rPr>
              <a:t>https://</a:t>
            </a:r>
            <a:r>
              <a:rPr lang="en-US" dirty="0" smtClean="0">
                <a:hlinkClick r:id="rId5"/>
              </a:rPr>
              <a:t>nsportal.ru/detskii-sad/vospitatelnaya-rabota/2020/10/14/proekt-po-formirovaniyu-finansovoy-gramotnosti-v</a:t>
            </a:r>
            <a:r>
              <a:rPr lang="ru-RU" dirty="0" smtClean="0"/>
              <a:t> </a:t>
            </a:r>
            <a:endParaRPr lang="en-US" dirty="0"/>
          </a:p>
          <a:p>
            <a:r>
              <a:rPr lang="en-US" dirty="0">
                <a:hlinkClick r:id="rId6"/>
              </a:rPr>
              <a:t>https://</a:t>
            </a:r>
            <a:r>
              <a:rPr lang="en-US" dirty="0" smtClean="0">
                <a:hlinkClick r:id="rId6"/>
              </a:rPr>
              <a:t>edu-time.ru/vics-online/vc-6-finance.html</a:t>
            </a:r>
            <a:r>
              <a:rPr lang="ru-RU" dirty="0" smtClean="0"/>
              <a:t> </a:t>
            </a:r>
            <a:endParaRPr lang="en-US" dirty="0"/>
          </a:p>
          <a:p>
            <a:r>
              <a:rPr lang="en-US" dirty="0">
                <a:hlinkClick r:id="rId7"/>
              </a:rPr>
              <a:t>https://dni-fg.ru</a:t>
            </a:r>
            <a:r>
              <a:rPr lang="en-US" dirty="0" smtClean="0">
                <a:hlinkClick r:id="rId7"/>
              </a:rPr>
              <a:t>/</a:t>
            </a:r>
            <a:r>
              <a:rPr lang="ru-RU" dirty="0" smtClean="0"/>
              <a:t> </a:t>
            </a:r>
          </a:p>
          <a:p>
            <a:r>
              <a:rPr lang="en-US" dirty="0"/>
              <a:t> </a:t>
            </a:r>
            <a:r>
              <a:rPr lang="en-US" dirty="0">
                <a:hlinkClick r:id="rId8"/>
              </a:rPr>
              <a:t>https://</a:t>
            </a:r>
            <a:r>
              <a:rPr lang="en-US" dirty="0" smtClean="0">
                <a:hlinkClick r:id="rId8"/>
              </a:rPr>
              <a:t>multiurok.ru/files/finansovuiu-ghramotnost-kazhdomu-shkol-niku.html</a:t>
            </a:r>
            <a:endParaRPr lang="ru-RU" dirty="0" smtClean="0"/>
          </a:p>
          <a:p>
            <a:r>
              <a:rPr lang="en-US" dirty="0">
                <a:hlinkClick r:id="rId9"/>
              </a:rPr>
              <a:t>https://rg.ru/articles/test-fin-gramotnost</a:t>
            </a:r>
            <a:r>
              <a:rPr lang="en-US" dirty="0" smtClean="0">
                <a:hlinkClick r:id="rId9"/>
              </a:rPr>
              <a:t>/</a:t>
            </a:r>
            <a:r>
              <a:rPr lang="ru-RU" dirty="0" smtClean="0"/>
              <a:t> </a:t>
            </a:r>
            <a:r>
              <a:rPr lang="en-US" dirty="0" smtClean="0"/>
              <a:t> </a:t>
            </a:r>
            <a:r>
              <a:rPr lang="ru-RU" dirty="0" smtClean="0"/>
              <a:t> </a:t>
            </a:r>
            <a:endParaRPr lang="en-US" dirty="0"/>
          </a:p>
          <a:p>
            <a:endParaRPr lang="ru-RU" dirty="0"/>
          </a:p>
        </p:txBody>
      </p:sp>
      <p:sp>
        <p:nvSpPr>
          <p:cNvPr id="3" name="Заголовок 2"/>
          <p:cNvSpPr>
            <a:spLocks noGrp="1"/>
          </p:cNvSpPr>
          <p:nvPr>
            <p:ph type="title"/>
          </p:nvPr>
        </p:nvSpPr>
        <p:spPr/>
        <p:txBody>
          <a:bodyPr/>
          <a:lstStyle/>
          <a:p>
            <a:r>
              <a:rPr lang="ru-RU" sz="4400" b="1" dirty="0">
                <a:effectLst>
                  <a:outerShdw blurRad="38100" dist="38100" dir="2700000" algn="tl">
                    <a:srgbClr val="000000">
                      <a:alpha val="43137"/>
                    </a:srgbClr>
                  </a:outerShdw>
                </a:effectLst>
              </a:rPr>
              <a:t>Интернет-ресурсы:</a:t>
            </a:r>
          </a:p>
        </p:txBody>
      </p:sp>
    </p:spTree>
    <p:extLst>
      <p:ext uri="{BB962C8B-B14F-4D97-AF65-F5344CB8AC3E}">
        <p14:creationId xmlns:p14="http://schemas.microsoft.com/office/powerpoint/2010/main" val="338651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1387736"/>
            <a:ext cx="6777318" cy="4201503"/>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dirty="0" smtClean="0"/>
              <a:t>Спасибо</a:t>
            </a:r>
            <a:br>
              <a:rPr lang="ru-RU" b="1" dirty="0" smtClean="0"/>
            </a:br>
            <a:r>
              <a:rPr lang="ru-RU" b="1" dirty="0" smtClean="0"/>
              <a:t>за </a:t>
            </a:r>
            <a:br>
              <a:rPr lang="ru-RU" b="1" dirty="0" smtClean="0"/>
            </a:br>
            <a:r>
              <a:rPr lang="ru-RU" b="1" dirty="0" smtClean="0"/>
              <a:t/>
            </a:r>
            <a:br>
              <a:rPr lang="ru-RU" b="1" dirty="0" smtClean="0"/>
            </a:br>
            <a:r>
              <a:rPr lang="ru-RU" b="1" dirty="0" smtClean="0"/>
              <a:t>внимание!</a:t>
            </a:r>
            <a:br>
              <a:rPr lang="ru-RU" b="1" dirty="0" smtClean="0"/>
            </a:br>
            <a:endParaRPr lang="ru-RU" b="1" dirty="0"/>
          </a:p>
        </p:txBody>
      </p:sp>
    </p:spTree>
    <p:extLst>
      <p:ext uri="{BB962C8B-B14F-4D97-AF65-F5344CB8AC3E}">
        <p14:creationId xmlns:p14="http://schemas.microsoft.com/office/powerpoint/2010/main" val="361559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ru-RU" b="1" dirty="0" smtClean="0"/>
              <a:t>Цель:  </a:t>
            </a:r>
            <a:r>
              <a:rPr lang="ru-RU" dirty="0" smtClean="0"/>
              <a:t>содействие </a:t>
            </a:r>
            <a:r>
              <a:rPr lang="ru-RU" dirty="0"/>
              <a:t>финансовому просвещению и воспитанию </a:t>
            </a:r>
            <a:r>
              <a:rPr lang="ru-RU" dirty="0" smtClean="0"/>
              <a:t>воспитанников, </a:t>
            </a:r>
            <a:r>
              <a:rPr lang="ru-RU" dirty="0"/>
              <a:t>создание необходимой мотивации для повышения </a:t>
            </a:r>
            <a:r>
              <a:rPr lang="ru-RU" dirty="0" smtClean="0"/>
              <a:t>уровня их </a:t>
            </a:r>
            <a:r>
              <a:rPr lang="ru-RU" dirty="0"/>
              <a:t>финансовой </a:t>
            </a:r>
            <a:r>
              <a:rPr lang="ru-RU" dirty="0" smtClean="0"/>
              <a:t>грамотности</a:t>
            </a:r>
            <a:r>
              <a:rPr lang="ru-RU" dirty="0"/>
              <a:t> </a:t>
            </a:r>
            <a:r>
              <a:rPr lang="ru-RU" dirty="0" smtClean="0"/>
              <a:t>и их социализации в области финансов.</a:t>
            </a:r>
          </a:p>
          <a:p>
            <a:r>
              <a:rPr lang="ru-RU" b="1" dirty="0" smtClean="0"/>
              <a:t>Задачи:</a:t>
            </a:r>
          </a:p>
          <a:p>
            <a:r>
              <a:rPr lang="ru-RU" dirty="0"/>
              <a:t>Формировать основы финансовой грамотности у </a:t>
            </a:r>
            <a:r>
              <a:rPr lang="ru-RU" dirty="0" smtClean="0"/>
              <a:t>воспитанников в </a:t>
            </a:r>
            <a:r>
              <a:rPr lang="ru-RU" dirty="0"/>
              <a:t>соответствии с их возрастными </a:t>
            </a:r>
            <a:r>
              <a:rPr lang="ru-RU" dirty="0" smtClean="0"/>
              <a:t>особенностями;</a:t>
            </a:r>
            <a:endParaRPr lang="ru-RU" dirty="0"/>
          </a:p>
          <a:p>
            <a:r>
              <a:rPr lang="ru-RU" dirty="0" smtClean="0"/>
              <a:t>Провести </a:t>
            </a:r>
            <a:r>
              <a:rPr lang="ru-RU" dirty="0"/>
              <a:t>цикл занятий по финансовой </a:t>
            </a:r>
            <a:r>
              <a:rPr lang="ru-RU" dirty="0" smtClean="0"/>
              <a:t>грамотности;</a:t>
            </a:r>
            <a:endParaRPr lang="ru-RU" dirty="0"/>
          </a:p>
          <a:p>
            <a:r>
              <a:rPr lang="ru-RU" dirty="0"/>
              <a:t>Совершенствовать коммуникативные качества детей;</a:t>
            </a:r>
          </a:p>
          <a:p>
            <a:r>
              <a:rPr lang="ru-RU" dirty="0" smtClean="0"/>
              <a:t>Развивать </a:t>
            </a:r>
            <a:r>
              <a:rPr lang="ru-RU" dirty="0"/>
              <a:t>умение творчески подходить к решению ситуаций финансовых отношений посредством игровых действий.</a:t>
            </a:r>
          </a:p>
          <a:p>
            <a:endParaRPr lang="ru-RU" b="1" dirty="0"/>
          </a:p>
          <a:p>
            <a:endParaRPr lang="ru-RU" dirty="0"/>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Цели и задачи </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079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b="1" dirty="0"/>
              <a:t>Гипотеза </a:t>
            </a:r>
            <a:r>
              <a:rPr lang="ru-RU" dirty="0"/>
              <a:t>– </a:t>
            </a:r>
            <a:r>
              <a:rPr lang="ru-RU" dirty="0" smtClean="0"/>
              <a:t>если проводить систематические занятия по </a:t>
            </a:r>
            <a:r>
              <a:rPr lang="ru-RU" dirty="0"/>
              <a:t>финансовой </a:t>
            </a:r>
            <a:r>
              <a:rPr lang="ru-RU" dirty="0" smtClean="0"/>
              <a:t>грамотности, способствующие </a:t>
            </a:r>
            <a:r>
              <a:rPr lang="ru-RU" dirty="0"/>
              <a:t>активизации </a:t>
            </a:r>
            <a:r>
              <a:rPr lang="ru-RU" dirty="0" smtClean="0"/>
              <a:t>воспитанников </a:t>
            </a:r>
            <a:r>
              <a:rPr lang="ru-RU" dirty="0"/>
              <a:t>для организации этого процесса, то </a:t>
            </a:r>
            <a:r>
              <a:rPr lang="ru-RU" dirty="0" smtClean="0"/>
              <a:t>у них </a:t>
            </a:r>
            <a:r>
              <a:rPr lang="ru-RU" dirty="0"/>
              <a:t>появится интерес и понимание значимости </a:t>
            </a:r>
            <a:r>
              <a:rPr lang="ru-RU" dirty="0" smtClean="0"/>
              <a:t>сформированной финансовой </a:t>
            </a:r>
            <a:r>
              <a:rPr lang="ru-RU" dirty="0"/>
              <a:t>грамотности. </a:t>
            </a:r>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Гипотеза </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63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548681"/>
            <a:ext cx="7745505" cy="5577482"/>
          </a:xfrm>
        </p:spPr>
        <p:txBody>
          <a:bodyPr>
            <a:normAutofit fontScale="92500" lnSpcReduction="20000"/>
          </a:bodyPr>
          <a:lstStyle/>
          <a:p>
            <a:r>
              <a:rPr lang="ru-RU" b="1" dirty="0"/>
              <a:t>Объект исследования: </a:t>
            </a:r>
            <a:r>
              <a:rPr lang="ru-RU" dirty="0"/>
              <a:t>процесс обучения </a:t>
            </a:r>
            <a:r>
              <a:rPr lang="ru-RU" dirty="0" smtClean="0"/>
              <a:t>финансовой грамотности</a:t>
            </a:r>
          </a:p>
          <a:p>
            <a:r>
              <a:rPr lang="ru-RU" b="1" dirty="0"/>
              <a:t>Предмет исследования: </a:t>
            </a:r>
            <a:r>
              <a:rPr lang="ru-RU" dirty="0"/>
              <a:t>повышение уровня финансовой грамотности </a:t>
            </a:r>
            <a:r>
              <a:rPr lang="ru-RU" dirty="0" smtClean="0"/>
              <a:t>воспитанников</a:t>
            </a:r>
          </a:p>
          <a:p>
            <a:r>
              <a:rPr lang="ru-RU" b="1" dirty="0"/>
              <a:t>Методы </a:t>
            </a:r>
            <a:r>
              <a:rPr lang="ru-RU" b="1" dirty="0" smtClean="0"/>
              <a:t>организации проекта: </a:t>
            </a:r>
            <a:endParaRPr lang="ru-RU" dirty="0" smtClean="0"/>
          </a:p>
          <a:p>
            <a:pPr marL="0" indent="0">
              <a:buNone/>
            </a:pPr>
            <a:r>
              <a:rPr lang="ru-RU" dirty="0" smtClean="0"/>
              <a:t>- Организация просмотров онлайн – уроков по финансовой грамотности</a:t>
            </a:r>
          </a:p>
          <a:p>
            <a:pPr marL="0" indent="0">
              <a:buNone/>
            </a:pPr>
            <a:r>
              <a:rPr lang="ru-RU" dirty="0" smtClean="0"/>
              <a:t>- Просмотр презентаций по данной теме</a:t>
            </a:r>
          </a:p>
          <a:p>
            <a:pPr marL="0" indent="0">
              <a:buNone/>
            </a:pPr>
            <a:r>
              <a:rPr lang="ru-RU" dirty="0" smtClean="0"/>
              <a:t>- Деловые игры</a:t>
            </a:r>
          </a:p>
          <a:p>
            <a:pPr marL="0" indent="0">
              <a:buNone/>
            </a:pPr>
            <a:r>
              <a:rPr lang="ru-RU" dirty="0" smtClean="0"/>
              <a:t>- Беседы</a:t>
            </a:r>
            <a:r>
              <a:rPr lang="ru-RU" dirty="0"/>
              <a:t>, объяснения, указания, словесные </a:t>
            </a:r>
            <a:r>
              <a:rPr lang="ru-RU" dirty="0" smtClean="0"/>
              <a:t>инструкции</a:t>
            </a:r>
          </a:p>
          <a:p>
            <a:r>
              <a:rPr lang="ru-RU" b="1" dirty="0"/>
              <a:t>Формы организации проекта: </a:t>
            </a:r>
          </a:p>
          <a:p>
            <a:pPr marL="0" indent="0">
              <a:buNone/>
            </a:pPr>
            <a:r>
              <a:rPr lang="ru-RU" dirty="0" smtClean="0"/>
              <a:t>- Устный опрос</a:t>
            </a:r>
            <a:endParaRPr lang="ru-RU" dirty="0"/>
          </a:p>
          <a:p>
            <a:pPr marL="0" indent="0">
              <a:buNone/>
            </a:pPr>
            <a:r>
              <a:rPr lang="ru-RU" dirty="0" smtClean="0"/>
              <a:t>- </a:t>
            </a:r>
            <a:r>
              <a:rPr lang="ru-RU" dirty="0"/>
              <a:t>Т</a:t>
            </a:r>
            <a:r>
              <a:rPr lang="ru-RU" dirty="0" smtClean="0"/>
              <a:t>естовые задания</a:t>
            </a:r>
            <a:endParaRPr lang="ru-RU" dirty="0"/>
          </a:p>
          <a:p>
            <a:pPr marL="0" indent="0">
              <a:buNone/>
            </a:pPr>
            <a:r>
              <a:rPr lang="ru-RU" dirty="0" smtClean="0"/>
              <a:t>- Викторины</a:t>
            </a:r>
            <a:endParaRPr lang="ru-RU" dirty="0"/>
          </a:p>
          <a:p>
            <a:pPr marL="0" indent="0">
              <a:buNone/>
            </a:pPr>
            <a:r>
              <a:rPr lang="ru-RU" dirty="0" smtClean="0"/>
              <a:t>- Решение </a:t>
            </a:r>
            <a:r>
              <a:rPr lang="ru-RU" dirty="0"/>
              <a:t>практических </a:t>
            </a:r>
            <a:r>
              <a:rPr lang="ru-RU" dirty="0" smtClean="0"/>
              <a:t>задач</a:t>
            </a:r>
            <a:endParaRPr lang="ru-RU" dirty="0"/>
          </a:p>
          <a:p>
            <a:pPr marL="0" indent="0">
              <a:buNone/>
            </a:pPr>
            <a:r>
              <a:rPr lang="ru-RU" dirty="0" smtClean="0"/>
              <a:t>- Решение </a:t>
            </a:r>
            <a:r>
              <a:rPr lang="ru-RU" dirty="0"/>
              <a:t>кроссвордов и </a:t>
            </a:r>
            <a:r>
              <a:rPr lang="ru-RU" dirty="0" smtClean="0"/>
              <a:t>анаграмм</a:t>
            </a:r>
            <a:endParaRPr lang="ru-RU" dirty="0"/>
          </a:p>
          <a:p>
            <a:pPr marL="0" indent="0">
              <a:buNone/>
            </a:pPr>
            <a:r>
              <a:rPr lang="ru-RU" dirty="0" smtClean="0"/>
              <a:t>- Мини-исследования</a:t>
            </a:r>
            <a:endParaRPr lang="ru-RU" dirty="0"/>
          </a:p>
          <a:p>
            <a:endParaRPr lang="ru-RU" dirty="0" smtClean="0"/>
          </a:p>
          <a:p>
            <a:endParaRPr lang="ru-RU" dirty="0"/>
          </a:p>
          <a:p>
            <a:endParaRPr lang="ru-RU" b="1" dirty="0"/>
          </a:p>
          <a:p>
            <a:endParaRPr lang="ru-RU" dirty="0"/>
          </a:p>
        </p:txBody>
      </p:sp>
    </p:spTree>
    <p:extLst>
      <p:ext uri="{BB962C8B-B14F-4D97-AF65-F5344CB8AC3E}">
        <p14:creationId xmlns:p14="http://schemas.microsoft.com/office/powerpoint/2010/main" val="192789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У воспитанников повысится уровень </a:t>
            </a:r>
            <a:r>
              <a:rPr lang="ru-RU" dirty="0"/>
              <a:t>финансовой грамотности, появится интерес </a:t>
            </a:r>
            <a:r>
              <a:rPr lang="ru-RU" dirty="0" smtClean="0"/>
              <a:t>к изучению различных вопросов по финансовой грамотности, к самостоятельному поиску информации и  </a:t>
            </a:r>
            <a:r>
              <a:rPr lang="ru-RU" dirty="0"/>
              <a:t>понимание значимости сформированной финансовой грамотности. </a:t>
            </a:r>
          </a:p>
          <a:p>
            <a:endParaRPr lang="ru-RU" dirty="0"/>
          </a:p>
        </p:txBody>
      </p:sp>
      <p:sp>
        <p:nvSpPr>
          <p:cNvPr id="3" name="Заголовок 2"/>
          <p:cNvSpPr>
            <a:spLocks noGrp="1"/>
          </p:cNvSpPr>
          <p:nvPr>
            <p:ph type="title"/>
          </p:nvPr>
        </p:nvSpPr>
        <p:spPr/>
        <p:txBody>
          <a:bodyPr/>
          <a:lstStyle/>
          <a:p>
            <a:r>
              <a:rPr lang="ru-RU" sz="4400" b="1" dirty="0" smtClean="0">
                <a:effectLst>
                  <a:outerShdw blurRad="38100" dist="38100" dir="2700000" algn="tl">
                    <a:srgbClr val="000000">
                      <a:alpha val="43137"/>
                    </a:srgbClr>
                  </a:outerShdw>
                </a:effectLst>
              </a:rPr>
              <a:t>Ожидаемые результаты</a:t>
            </a:r>
            <a:endParaRPr lang="ru-RU"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591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429491"/>
            <a:ext cx="7745505" cy="5696671"/>
          </a:xfrm>
        </p:spPr>
        <p:txBody>
          <a:bodyPr/>
          <a:lstStyle/>
          <a:p>
            <a:endParaRPr lang="ru-RU" b="1" dirty="0" smtClean="0"/>
          </a:p>
          <a:p>
            <a:r>
              <a:rPr lang="ru-RU" b="1" dirty="0" smtClean="0"/>
              <a:t>Вид </a:t>
            </a:r>
            <a:r>
              <a:rPr lang="ru-RU" b="1" dirty="0"/>
              <a:t>проекта: </a:t>
            </a:r>
            <a:r>
              <a:rPr lang="ru-RU" dirty="0"/>
              <a:t>информационно – </a:t>
            </a:r>
            <a:r>
              <a:rPr lang="ru-RU" dirty="0" err="1"/>
              <a:t>практико</a:t>
            </a:r>
            <a:r>
              <a:rPr lang="ru-RU" dirty="0"/>
              <a:t> </a:t>
            </a:r>
            <a:r>
              <a:rPr lang="ru-RU" dirty="0" smtClean="0"/>
              <a:t>– ориентированный</a:t>
            </a:r>
          </a:p>
          <a:p>
            <a:endParaRPr lang="ru-RU" dirty="0"/>
          </a:p>
          <a:p>
            <a:r>
              <a:rPr lang="ru-RU" b="1" dirty="0"/>
              <a:t>Участники проекта</a:t>
            </a:r>
            <a:r>
              <a:rPr lang="ru-RU" b="1" dirty="0" smtClean="0"/>
              <a:t>:</a:t>
            </a:r>
            <a:endParaRPr lang="ru-RU" b="1" dirty="0"/>
          </a:p>
          <a:p>
            <a:r>
              <a:rPr lang="ru-RU" dirty="0" smtClean="0"/>
              <a:t>Воспитанники детского дома;</a:t>
            </a:r>
            <a:endParaRPr lang="ru-RU" dirty="0"/>
          </a:p>
          <a:p>
            <a:r>
              <a:rPr lang="ru-RU" dirty="0" smtClean="0"/>
              <a:t>Педагоги </a:t>
            </a:r>
          </a:p>
          <a:p>
            <a:endParaRPr lang="ru-RU" dirty="0" smtClean="0"/>
          </a:p>
          <a:p>
            <a:r>
              <a:rPr lang="ru-RU" b="1" dirty="0"/>
              <a:t>Сроки реализации </a:t>
            </a:r>
            <a:r>
              <a:rPr lang="ru-RU" b="1" dirty="0" smtClean="0"/>
              <a:t>проекта:</a:t>
            </a:r>
            <a:endParaRPr lang="ru-RU" b="1" dirty="0"/>
          </a:p>
          <a:p>
            <a:r>
              <a:rPr lang="ru-RU" dirty="0" smtClean="0"/>
              <a:t>Долгосрочный</a:t>
            </a:r>
            <a:endParaRPr lang="ru-RU" dirty="0"/>
          </a:p>
        </p:txBody>
      </p:sp>
    </p:spTree>
    <p:extLst>
      <p:ext uri="{BB962C8B-B14F-4D97-AF65-F5344CB8AC3E}">
        <p14:creationId xmlns:p14="http://schemas.microsoft.com/office/powerpoint/2010/main" val="252633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87624" y="2132856"/>
            <a:ext cx="7745505" cy="3949823"/>
          </a:xfrm>
        </p:spPr>
        <p:txBody>
          <a:bodyPr>
            <a:normAutofit lnSpcReduction="10000"/>
          </a:bodyPr>
          <a:lstStyle/>
          <a:p>
            <a:pPr marL="0" indent="0" algn="ctr">
              <a:buNone/>
            </a:pPr>
            <a:r>
              <a:rPr lang="ru-RU" b="1" dirty="0">
                <a:effectLst>
                  <a:outerShdw blurRad="38100" dist="38100" dir="2700000" algn="tl">
                    <a:srgbClr val="000000">
                      <a:alpha val="43137"/>
                    </a:srgbClr>
                  </a:outerShdw>
                </a:effectLst>
              </a:rPr>
              <a:t>Подготовительный </a:t>
            </a:r>
            <a:r>
              <a:rPr lang="ru-RU" b="1" dirty="0" smtClean="0">
                <a:effectLst>
                  <a:outerShdw blurRad="38100" dist="38100" dir="2700000" algn="tl">
                    <a:srgbClr val="000000">
                      <a:alpha val="43137"/>
                    </a:srgbClr>
                  </a:outerShdw>
                </a:effectLst>
              </a:rPr>
              <a:t>этап:</a:t>
            </a:r>
            <a:endParaRPr lang="ru-RU" b="1" dirty="0">
              <a:effectLst>
                <a:outerShdw blurRad="38100" dist="38100" dir="2700000" algn="tl">
                  <a:srgbClr val="000000">
                    <a:alpha val="43137"/>
                  </a:srgbClr>
                </a:outerShdw>
              </a:effectLst>
            </a:endParaRPr>
          </a:p>
          <a:p>
            <a:r>
              <a:rPr lang="ru-RU" dirty="0"/>
              <a:t>Определить участников проекта </a:t>
            </a:r>
          </a:p>
          <a:p>
            <a:r>
              <a:rPr lang="ru-RU" dirty="0"/>
              <a:t>Обсудить продукты деятельности, которые должны получиться после окончания проекта </a:t>
            </a:r>
          </a:p>
          <a:p>
            <a:r>
              <a:rPr lang="ru-RU" dirty="0"/>
              <a:t>Подобрать методическую </a:t>
            </a:r>
            <a:r>
              <a:rPr lang="ru-RU" dirty="0" smtClean="0"/>
              <a:t>литературу</a:t>
            </a:r>
            <a:r>
              <a:rPr lang="ru-RU" dirty="0"/>
              <a:t>, иллюстративный материал по данной теме</a:t>
            </a:r>
          </a:p>
          <a:p>
            <a:r>
              <a:rPr lang="ru-RU" dirty="0"/>
              <a:t>Подборка презентаций, видео- и аудиоматериалов по теме проекта</a:t>
            </a:r>
          </a:p>
          <a:p>
            <a:r>
              <a:rPr lang="ru-RU" dirty="0"/>
              <a:t>Подготовка материалов для организации продуктивной деятельности</a:t>
            </a:r>
          </a:p>
          <a:p>
            <a:endParaRPr lang="ru-RU" dirty="0"/>
          </a:p>
        </p:txBody>
      </p:sp>
      <p:sp>
        <p:nvSpPr>
          <p:cNvPr id="3" name="Заголовок 2"/>
          <p:cNvSpPr>
            <a:spLocks noGrp="1"/>
          </p:cNvSpPr>
          <p:nvPr>
            <p:ph type="title"/>
          </p:nvPr>
        </p:nvSpPr>
        <p:spPr/>
        <p:txBody>
          <a:bodyPr/>
          <a:lstStyle/>
          <a:p>
            <a:r>
              <a:rPr lang="ru-RU" sz="4400" b="1" dirty="0">
                <a:effectLst>
                  <a:outerShdw blurRad="38100" dist="38100" dir="2700000" algn="tl">
                    <a:srgbClr val="000000">
                      <a:alpha val="43137"/>
                    </a:srgbClr>
                  </a:outerShdw>
                </a:effectLst>
              </a:rPr>
              <a:t>План мероприятий по реализации проекта</a:t>
            </a:r>
          </a:p>
        </p:txBody>
      </p:sp>
    </p:spTree>
    <p:extLst>
      <p:ext uri="{BB962C8B-B14F-4D97-AF65-F5344CB8AC3E}">
        <p14:creationId xmlns:p14="http://schemas.microsoft.com/office/powerpoint/2010/main" val="114542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332657"/>
            <a:ext cx="7745505" cy="5793506"/>
          </a:xfrm>
        </p:spPr>
        <p:txBody>
          <a:bodyPr>
            <a:normAutofit fontScale="92500" lnSpcReduction="20000"/>
          </a:bodyPr>
          <a:lstStyle/>
          <a:p>
            <a:pPr marL="0" indent="0" algn="ctr">
              <a:buNone/>
            </a:pPr>
            <a:r>
              <a:rPr lang="ru-RU" b="1" dirty="0" smtClean="0">
                <a:effectLst>
                  <a:outerShdw blurRad="38100" dist="38100" dir="2700000" algn="tl">
                    <a:srgbClr val="000000">
                      <a:alpha val="43137"/>
                    </a:srgbClr>
                  </a:outerShdw>
                </a:effectLst>
              </a:rPr>
              <a:t>Основной этап:</a:t>
            </a:r>
          </a:p>
          <a:p>
            <a:r>
              <a:rPr lang="ru-RU" dirty="0" smtClean="0"/>
              <a:t>Прохождение семинара «Методика организации и проведения игр по финансовой грамотности»</a:t>
            </a:r>
          </a:p>
          <a:p>
            <a:r>
              <a:rPr lang="ru-RU" dirty="0" smtClean="0"/>
              <a:t>Опрос – анкета определения </a:t>
            </a:r>
            <a:r>
              <a:rPr lang="ru-RU" dirty="0"/>
              <a:t>начального уровня финансово-экономических </a:t>
            </a:r>
            <a:r>
              <a:rPr lang="ru-RU" dirty="0" smtClean="0"/>
              <a:t>знаний</a:t>
            </a:r>
          </a:p>
          <a:p>
            <a:r>
              <a:rPr lang="ru-RU" dirty="0"/>
              <a:t>Онлайн-урок </a:t>
            </a:r>
            <a:r>
              <a:rPr lang="ru-RU" dirty="0" smtClean="0"/>
              <a:t>«С </a:t>
            </a:r>
            <a:r>
              <a:rPr lang="ru-RU" dirty="0"/>
              <a:t>деньгами на "Ты" или Зачем быть финансово грамотным</a:t>
            </a:r>
            <a:r>
              <a:rPr lang="ru-RU" dirty="0" smtClean="0"/>
              <a:t>?»</a:t>
            </a:r>
          </a:p>
          <a:p>
            <a:r>
              <a:rPr lang="ru-RU" dirty="0" smtClean="0"/>
              <a:t>Онлайн </a:t>
            </a:r>
            <a:r>
              <a:rPr lang="ru-RU" dirty="0"/>
              <a:t>урок </a:t>
            </a:r>
            <a:r>
              <a:rPr lang="ru-RU" dirty="0" smtClean="0"/>
              <a:t>«Пять </a:t>
            </a:r>
            <a:r>
              <a:rPr lang="ru-RU" dirty="0"/>
              <a:t>простых правил, чтобы не иметь проблем с </a:t>
            </a:r>
            <a:r>
              <a:rPr lang="ru-RU" dirty="0" smtClean="0"/>
              <a:t>долгами»</a:t>
            </a:r>
          </a:p>
          <a:p>
            <a:r>
              <a:rPr lang="ru-RU" dirty="0"/>
              <a:t>Онлайн урок </a:t>
            </a:r>
            <a:r>
              <a:rPr lang="ru-RU" dirty="0" smtClean="0"/>
              <a:t>«Личный </a:t>
            </a:r>
            <a:r>
              <a:rPr lang="ru-RU" dirty="0"/>
              <a:t>финансовый план. Путь к достижению </a:t>
            </a:r>
            <a:r>
              <a:rPr lang="ru-RU" dirty="0" smtClean="0"/>
              <a:t>цели»</a:t>
            </a:r>
          </a:p>
          <a:p>
            <a:r>
              <a:rPr lang="ru-RU" dirty="0"/>
              <a:t>Онлайн урок </a:t>
            </a:r>
            <a:r>
              <a:rPr lang="ru-RU" dirty="0" smtClean="0"/>
              <a:t>«Платить </a:t>
            </a:r>
            <a:r>
              <a:rPr lang="ru-RU" dirty="0"/>
              <a:t>и зарабатывать с банковской </a:t>
            </a:r>
            <a:r>
              <a:rPr lang="ru-RU" dirty="0" smtClean="0"/>
              <a:t>картой»</a:t>
            </a:r>
          </a:p>
          <a:p>
            <a:r>
              <a:rPr lang="ru-RU" dirty="0"/>
              <a:t>Онлайн урок </a:t>
            </a:r>
            <a:r>
              <a:rPr lang="ru-RU" dirty="0" smtClean="0"/>
              <a:t>«Все </a:t>
            </a:r>
            <a:r>
              <a:rPr lang="ru-RU" dirty="0"/>
              <a:t>про кредит или четыре правила, которые помогут достичь </a:t>
            </a:r>
            <a:r>
              <a:rPr lang="ru-RU" dirty="0" smtClean="0"/>
              <a:t>цели»</a:t>
            </a:r>
          </a:p>
          <a:p>
            <a:r>
              <a:rPr lang="ru-RU" dirty="0"/>
              <a:t>Онлайн-урок «Азбука страхования и пять важных советов, которые помогут»</a:t>
            </a:r>
          </a:p>
          <a:p>
            <a:r>
              <a:rPr lang="ru-RU" dirty="0"/>
              <a:t>Онлайн урок «Как защититься от </a:t>
            </a:r>
            <a:r>
              <a:rPr lang="ru-RU" dirty="0" err="1"/>
              <a:t>кибермошенничества</a:t>
            </a:r>
            <a:r>
              <a:rPr lang="ru-RU" dirty="0"/>
              <a:t>. Правила безопасности в киберпространстве»</a:t>
            </a:r>
          </a:p>
          <a:p>
            <a:endParaRPr lang="ru-RU" dirty="0" smtClean="0"/>
          </a:p>
          <a:p>
            <a:endParaRPr lang="ru-RU" dirty="0" smtClean="0"/>
          </a:p>
          <a:p>
            <a:endParaRPr lang="ru-RU" dirty="0" smtClean="0"/>
          </a:p>
          <a:p>
            <a:endParaRPr lang="ru-RU" dirty="0" smtClean="0"/>
          </a:p>
          <a:p>
            <a:endParaRPr lang="ru-RU" dirty="0"/>
          </a:p>
          <a:p>
            <a:endParaRPr lang="ru-RU" dirty="0"/>
          </a:p>
        </p:txBody>
      </p:sp>
    </p:spTree>
    <p:extLst>
      <p:ext uri="{BB962C8B-B14F-4D97-AF65-F5344CB8AC3E}">
        <p14:creationId xmlns:p14="http://schemas.microsoft.com/office/powerpoint/2010/main" val="70301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631</TotalTime>
  <Words>1548</Words>
  <Application>Microsoft Office PowerPoint</Application>
  <PresentationFormat>Экран (4:3)</PresentationFormat>
  <Paragraphs>151</Paragraphs>
  <Slides>22</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Book Antiqua</vt:lpstr>
      <vt:lpstr>Calibri</vt:lpstr>
      <vt:lpstr>Times New Roman</vt:lpstr>
      <vt:lpstr>Wingdings</vt:lpstr>
      <vt:lpstr>Твердый переплет</vt:lpstr>
      <vt:lpstr>    ГУ ЯО «Рыбинский детский дом»   ПРОЕКТ «ФИНАНСОВАЯ ГРАМОТНОСТЬ»</vt:lpstr>
      <vt:lpstr>Актуальность </vt:lpstr>
      <vt:lpstr>Цели и задачи </vt:lpstr>
      <vt:lpstr>Гипотеза </vt:lpstr>
      <vt:lpstr>Презентация PowerPoint</vt:lpstr>
      <vt:lpstr>Ожидаемые результаты</vt:lpstr>
      <vt:lpstr>Презентация PowerPoint</vt:lpstr>
      <vt:lpstr>План мероприятий по реализации проекта</vt:lpstr>
      <vt:lpstr>Презентация PowerPoint</vt:lpstr>
      <vt:lpstr>Презентация PowerPoint</vt:lpstr>
      <vt:lpstr>Презентация PowerPoint</vt:lpstr>
      <vt:lpstr>Презентация PowerPoint</vt:lpstr>
      <vt:lpstr>Выводы </vt:lpstr>
      <vt:lpstr>Притча о богатстве </vt:lpstr>
      <vt:lpstr>Презентация PowerPoint</vt:lpstr>
      <vt:lpstr>Результаты</vt:lpstr>
      <vt:lpstr>Результаты</vt:lpstr>
      <vt:lpstr>Результаты </vt:lpstr>
      <vt:lpstr>Презентация PowerPoint</vt:lpstr>
      <vt:lpstr>Список литературы</vt:lpstr>
      <vt:lpstr>Интернет-ресурсы:</vt:lpstr>
      <vt:lpstr>     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 ЯО «Рыбинский детский дом»</dc:title>
  <dc:creator>User1</dc:creator>
  <cp:lastModifiedBy>Tatiana</cp:lastModifiedBy>
  <cp:revision>52</cp:revision>
  <dcterms:created xsi:type="dcterms:W3CDTF">2021-05-16T12:24:42Z</dcterms:created>
  <dcterms:modified xsi:type="dcterms:W3CDTF">2026-03-02T05:34:14Z</dcterms:modified>
</cp:coreProperties>
</file>