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57" r:id="rId2"/>
    <p:sldId id="264" r:id="rId3"/>
    <p:sldId id="266" r:id="rId4"/>
    <p:sldId id="261" r:id="rId5"/>
    <p:sldId id="272" r:id="rId6"/>
    <p:sldId id="263" r:id="rId7"/>
    <p:sldId id="269" r:id="rId8"/>
    <p:sldId id="271" r:id="rId9"/>
    <p:sldId id="270" r:id="rId10"/>
    <p:sldId id="265" r:id="rId11"/>
    <p:sldId id="273" r:id="rId12"/>
    <p:sldId id="267" r:id="rId13"/>
    <p:sldId id="276" r:id="rId14"/>
    <p:sldId id="280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A3078-D86F-4FBE-A66B-D061E0FBD207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9A72-6990-4CB3-8376-905B8E489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5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AF114-D542-4FFB-8F2C-BFA9BBCED700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9103F-A288-46C6-A0C7-5F97D47C97CB}" type="slidenum">
              <a:rPr lang="ru-RU" smtClean="0">
                <a:latin typeface="Arial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ru-RU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4D46-08CF-424F-840B-7D946AEF9CD3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007-919D-42ED-B30F-0462D2D9F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4D46-08CF-424F-840B-7D946AEF9CD3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007-919D-42ED-B30F-0462D2D9F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4D46-08CF-424F-840B-7D946AEF9CD3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007-919D-42ED-B30F-0462D2D9F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4D46-08CF-424F-840B-7D946AEF9CD3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007-919D-42ED-B30F-0462D2D9F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4D46-08CF-424F-840B-7D946AEF9CD3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007-919D-42ED-B30F-0462D2D9F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4D46-08CF-424F-840B-7D946AEF9CD3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007-919D-42ED-B30F-0462D2D9F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4D46-08CF-424F-840B-7D946AEF9CD3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007-919D-42ED-B30F-0462D2D9F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4D46-08CF-424F-840B-7D946AEF9CD3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007-919D-42ED-B30F-0462D2D9F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4D46-08CF-424F-840B-7D946AEF9CD3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007-919D-42ED-B30F-0462D2D9F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4D46-08CF-424F-840B-7D946AEF9CD3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007-919D-42ED-B30F-0462D2D9F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4D46-08CF-424F-840B-7D946AEF9CD3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007-919D-42ED-B30F-0462D2D9F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A4D46-08CF-424F-840B-7D946AEF9CD3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4007-919D-42ED-B30F-0462D2D9F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 descr="pic_st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29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5"/>
          <p:cNvSpPr>
            <a:spLocks noChangeArrowheads="1"/>
          </p:cNvSpPr>
          <p:nvPr/>
        </p:nvSpPr>
        <p:spPr bwMode="auto">
          <a:xfrm>
            <a:off x="6500826" y="5715016"/>
            <a:ext cx="2500330" cy="89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Рыбинск</a:t>
            </a:r>
            <a:r>
              <a:rPr lang="ru-RU" b="1" i="1" dirty="0" smtClean="0">
                <a:solidFill>
                  <a:srgbClr val="519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519A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 2018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Line 36"/>
          <p:cNvSpPr>
            <a:spLocks noChangeShapeType="1"/>
          </p:cNvSpPr>
          <p:nvPr/>
        </p:nvSpPr>
        <p:spPr bwMode="auto">
          <a:xfrm>
            <a:off x="5929322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31" name="Picture 38" descr="list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35038"/>
            <a:ext cx="3730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4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7158" y="714356"/>
            <a:ext cx="5072098" cy="2428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normAutofit/>
          </a:bodyPr>
          <a:lstStyle/>
          <a:p>
            <a:r>
              <a:rPr lang="ru-RU" sz="2800" b="1" i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2800" b="1" i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cap="all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cap="all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cap="all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жестокого </a:t>
            </a:r>
            <a:r>
              <a:rPr lang="ru-RU" sz="2800" b="1" i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обращения с детьми</a:t>
            </a:r>
            <a:endParaRPr lang="ru-RU" sz="2800" b="1" i="1" cap="all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6000760" y="214290"/>
            <a:ext cx="30003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ГУ ЯО «Рыбинский детский дом»</a:t>
            </a:r>
            <a:endParaRPr lang="ru-RU" sz="20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logo_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5857892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0"/>
          <p:cNvSpPr txBox="1">
            <a:spLocks noChangeArrowheads="1"/>
          </p:cNvSpPr>
          <p:nvPr/>
        </p:nvSpPr>
        <p:spPr bwMode="auto">
          <a:xfrm>
            <a:off x="214282" y="5929330"/>
            <a:ext cx="5034463" cy="5715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0" tIns="0" rIns="0" bIns="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all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0" y="5857892"/>
            <a:ext cx="5786446" cy="68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УВР Ильина Е.Н.</a:t>
            </a:r>
            <a:endParaRPr lang="ru-RU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358114" cy="58259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насилие и его последствия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1142976" y="714356"/>
            <a:ext cx="7715304" cy="2286016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3300"/>
                </a:solidFill>
              </a:rPr>
              <a:t>                  </a:t>
            </a:r>
            <a:r>
              <a:rPr lang="ru-RU" sz="8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Физическое насилие — нанесение ребенку физических травм, различных телесных повреждений, которые причиняют ущерб здоровью ребенка, нарушают его развитие и лишают жизни. </a:t>
            </a:r>
          </a:p>
          <a:p>
            <a:pPr algn="ctr">
              <a:buNone/>
            </a:pPr>
            <a:r>
              <a:rPr lang="ru-RU" sz="8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ПОСЛЕДСТВИЯ:</a:t>
            </a:r>
            <a:endParaRPr lang="ru-RU" sz="8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1142976" y="3000372"/>
            <a:ext cx="8001024" cy="30718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ь"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уход в религиозные секты;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ь"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объединения в неформальные группы с криминальной и фашисткой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направленностью;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ь"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агрессивное, преступное поведение детей;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ь"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сбежавшие из дома дети умирают от голода и холода, становятся жертвами других детей.</a:t>
            </a:r>
          </a:p>
        </p:txBody>
      </p:sp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858180" cy="92869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Насилие  в современных семьях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214974"/>
          </a:xfrm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  <a:buNone/>
            </a:pPr>
            <a:r>
              <a:rPr lang="ru-RU" b="1" dirty="0" smtClean="0">
                <a:ln w="19050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компонента </a:t>
            </a:r>
          </a:p>
          <a:p>
            <a:pPr algn="ctr">
              <a:buClr>
                <a:srgbClr val="C00000"/>
              </a:buClr>
              <a:buNone/>
            </a:pPr>
            <a:r>
              <a:rPr lang="ru-RU" b="1" dirty="0" smtClean="0">
                <a:ln w="19050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инициирующие насилие в семье:</a:t>
            </a:r>
          </a:p>
          <a:p>
            <a:pPr algn="ctr">
              <a:buClr>
                <a:srgbClr val="C00000"/>
              </a:buClr>
              <a:buNone/>
            </a:pPr>
            <a:r>
              <a:rPr lang="ru-RU" sz="6000" b="1" dirty="0" smtClean="0">
                <a:ln w="19050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НАСИЛЬНИК</a:t>
            </a:r>
          </a:p>
          <a:p>
            <a:pPr algn="ctr">
              <a:buClr>
                <a:srgbClr val="C00000"/>
              </a:buClr>
              <a:buNone/>
            </a:pPr>
            <a:r>
              <a:rPr lang="ru-RU" sz="6000" b="1" dirty="0" smtClean="0">
                <a:ln w="19050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ЖЕРТВА</a:t>
            </a:r>
          </a:p>
          <a:p>
            <a:pPr algn="ctr">
              <a:buClr>
                <a:srgbClr val="C00000"/>
              </a:buClr>
              <a:buNone/>
            </a:pPr>
            <a:r>
              <a:rPr lang="ru-RU" sz="6000" b="1" dirty="0" smtClean="0">
                <a:ln w="19050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КРИЗИС</a:t>
            </a:r>
            <a:endParaRPr lang="ru-RU" sz="6000" b="1" dirty="0">
              <a:ln w="19050">
                <a:solidFill>
                  <a:srgbClr val="003300"/>
                </a:solidFill>
                <a:prstDash val="solid"/>
              </a:ln>
              <a:solidFill>
                <a:srgbClr val="00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5857885" y="6357958"/>
            <a:ext cx="2905116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11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714612" y="142852"/>
            <a:ext cx="4572032" cy="42862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Насильники: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071538" y="785794"/>
            <a:ext cx="8072462" cy="5572164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 являются биологически родными для ребенка;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часто конфликтуют в семье, импульсивны, эмоционально неустойчивы, имеют психические и личностные расстройства;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детстве сами пережили насилие;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обладают низким уровнем культуры и образования родителей, а также социально-экономическим статусом;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воспитывают ребенка без супруга(и);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относительно молоды и неопытны;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склонны к злоупотреблению алкоголем либо приобщились к наркотикам;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обременены большим количеством детей.</a:t>
            </a:r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643470" cy="51115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Жертвы: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000100" y="682625"/>
            <a:ext cx="8143900" cy="48577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нежеланные или рожденные вскоре после смерти предыдущего ребенка;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трудно вынашиваемые, часто болеющие и разлученные в течение первого года жизни с матерью; 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живущие в многодетной семье, где промежуток между рождениями детей был небольшим;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имеющие врожденные или приобретенные увечья, специфические особенности внешности, умственного (физического) развития, нарушения здоровья;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отличающиеся </a:t>
            </a:r>
            <a:r>
              <a:rPr lang="ru-RU" sz="2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поведением, раздражающими привычками и чертами характера. 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728" y="128789"/>
            <a:ext cx="6572296" cy="79988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Кризис: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214413" y="1000108"/>
            <a:ext cx="7684887" cy="5286412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дефицитом средств и возможностей для установления и поддержания бесконфликтной ситуации в семье;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нагрузками, вызванными социальными изменениями, и снижением сопротивляемости родителей в кризисных ситуациях;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 компетентностью взрослых людей в решении конфликтов и неумении изменять свои представления о детях в процессе их взросления.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5857885" y="6357958"/>
            <a:ext cx="2905116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11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1571604" y="1928802"/>
            <a:ext cx="7143800" cy="27146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7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15"/>
          <p:cNvSpPr txBox="1">
            <a:spLocks/>
          </p:cNvSpPr>
          <p:nvPr/>
        </p:nvSpPr>
        <p:spPr>
          <a:xfrm>
            <a:off x="1295376" y="4438656"/>
            <a:ext cx="7786774" cy="1839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5857885" y="6357958"/>
            <a:ext cx="2905116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11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733246"/>
            <a:ext cx="59293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Жестокое обращение с ребенком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это все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формы физического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и/или эмоционального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плохого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обращения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сексуальное насилие,</a:t>
            </a:r>
          </a:p>
          <a:p>
            <a:pPr algn="ctr"/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тсутствие заботы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пренебрежение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торговля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или другие формы эксплуатации,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способные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привести или приводящие к фактическому ущербу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для здоровья ребенка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его выживания, развития или достоинства в контексте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отношений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ответственности, доверия или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власти.</a:t>
            </a:r>
          </a:p>
          <a:p>
            <a:pPr algn="r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(ВОЗ, 1999).</a:t>
            </a:r>
          </a:p>
        </p:txBody>
      </p:sp>
      <p:pic>
        <p:nvPicPr>
          <p:cNvPr id="11" name="Picture 3" descr="N:\семинар по жестокости\фото\white__social_reklama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7166"/>
            <a:ext cx="26882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5857885" y="6357958"/>
            <a:ext cx="2905116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11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643734" cy="114300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Типичные причины 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жестокого обращения с детьми: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214414" y="1643050"/>
            <a:ext cx="7715304" cy="448311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rgbClr val="C00000"/>
              </a:buClr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Многовековые традиции патриархального воспитания, проповедовавшего ремень да порку как лучшее воспитательное средство.</a:t>
            </a:r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Пропагандируемый в современном обществе культ жестокости. </a:t>
            </a:r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Низкий уровень общей и правовой культуры населения. </a:t>
            </a:r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Вытекающее из невежества бессилие родителей.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5857885" y="6357958"/>
            <a:ext cx="2905116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11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Содержимое 8"/>
          <p:cNvSpPr>
            <a:spLocks noGrp="1"/>
          </p:cNvSpPr>
          <p:nvPr>
            <p:ph idx="1"/>
          </p:nvPr>
        </p:nvSpPr>
        <p:spPr>
          <a:xfrm>
            <a:off x="1142976" y="1428736"/>
            <a:ext cx="7786742" cy="478634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За последние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лет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России количество преступлений против детей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увеличилось в 4 раза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2009 год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совершено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126 тысяч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преступных посягательств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результате чего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1914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погибли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2010 год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1661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причине жестокого обращения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детьми,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выявлено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случаев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жестокого обращения с детьми.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наказания детей в каждой второй российской семье являются нормой. </a:t>
            </a:r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429420" cy="642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Данные  Следственного комитета при прокуратуре РФ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214414" y="2357429"/>
            <a:ext cx="7454924" cy="387988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Ученый-психолог Д.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Гилл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разделил детей - жертв жестокого обращения на возрастные группы:</a:t>
            </a:r>
          </a:p>
          <a:p>
            <a:pPr marL="0" indent="19050" algn="ctr">
              <a:lnSpc>
                <a:spcPct val="80000"/>
              </a:lnSpc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первая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 1 года до 2 лет;</a:t>
            </a:r>
          </a:p>
          <a:p>
            <a:pPr marL="0" indent="19050" algn="ctr">
              <a:lnSpc>
                <a:spcPct val="80000"/>
              </a:lnSpc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от 3 до 9 лет;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с 9 до 15 лет</a:t>
            </a:r>
          </a:p>
          <a:p>
            <a:endParaRPr lang="ru-RU" dirty="0"/>
          </a:p>
        </p:txBody>
      </p:sp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" name="Picture 4" descr="vi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57166"/>
            <a:ext cx="1714512" cy="1759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41934889_bi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285728"/>
            <a:ext cx="1323229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101722"/>
          <p:cNvPicPr>
            <a:picLocks noChangeAspect="1" noChangeArrowheads="1"/>
          </p:cNvPicPr>
          <p:nvPr/>
        </p:nvPicPr>
        <p:blipFill>
          <a:blip r:embed="rId8"/>
          <a:srcRect r="1551" b="9444"/>
          <a:stretch>
            <a:fillRect/>
          </a:stretch>
        </p:blipFill>
        <p:spPr bwMode="auto">
          <a:xfrm>
            <a:off x="6000760" y="428604"/>
            <a:ext cx="221457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86808" cy="58259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Четыре основные формы  жестокого обращения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214414" y="2000239"/>
            <a:ext cx="7786742" cy="37742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Сексуальное насилие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(или развращение)</a:t>
            </a:r>
          </a:p>
          <a:p>
            <a:pPr>
              <a:buNone/>
            </a:pPr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Пренебрежение нуждами ребенка</a:t>
            </a:r>
            <a:endParaRPr lang="ru-RU" sz="35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Психическое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(эмоциональное) насилие</a:t>
            </a:r>
          </a:p>
          <a:p>
            <a:pPr>
              <a:buNone/>
            </a:pPr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Физическое насилие</a:t>
            </a:r>
            <a:endParaRPr lang="ru-RU" sz="35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000232" y="785794"/>
            <a:ext cx="6215106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любого насилия: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ЖЕЛАНИЕ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ВЛАСТИ И КОНТРОЛЯ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НАД ДРУГИМ ЧЕЛОВЕКОМ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5857885" y="6357958"/>
            <a:ext cx="2905116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11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71604" y="142852"/>
            <a:ext cx="6286544" cy="57150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Сексуальное насилие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785786" y="714356"/>
            <a:ext cx="8215370" cy="192882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8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Сексуальное насилие (или развращение) – вовлечение ребёнка с его согласия и без такого в сексуальные действия со взрослыми с целью получения последними удовлетворения или выгоды.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1357290" y="2000240"/>
            <a:ext cx="7143800" cy="414340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ПОСЛЕДСТВИЯ:</a:t>
            </a:r>
          </a:p>
          <a:p>
            <a:pPr>
              <a:buNone/>
            </a:pPr>
            <a:r>
              <a:rPr lang="ru-RU" sz="9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дошкольников  и младших школьников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9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несвойственная возрасту осведомленность о сексуальных отношениях;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9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игры откровенного сексуального характера;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9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открытая мастурбация.</a:t>
            </a:r>
          </a:p>
          <a:p>
            <a:pPr>
              <a:buNone/>
            </a:pPr>
            <a:r>
              <a:rPr lang="ru-RU" sz="9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подростков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9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немотивированное ухудшение успеваемости;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9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эмоциональные нарушения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96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9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поведение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9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беспорядочные половые связи</a:t>
            </a:r>
          </a:p>
          <a:p>
            <a:pPr algn="ctr">
              <a:buNone/>
            </a:pPr>
            <a:endParaRPr lang="ru-RU" sz="7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Содержимое 11"/>
          <p:cNvSpPr txBox="1">
            <a:spLocks/>
          </p:cNvSpPr>
          <p:nvPr/>
        </p:nvSpPr>
        <p:spPr>
          <a:xfrm>
            <a:off x="6286512" y="5572140"/>
            <a:ext cx="2214578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Выгнутая влево стрелка 14">
            <a:hlinkClick r:id="rId6" action="ppaction://hlinksldjump"/>
          </p:cNvPr>
          <p:cNvSpPr/>
          <p:nvPr/>
        </p:nvSpPr>
        <p:spPr>
          <a:xfrm rot="20564814">
            <a:off x="7530836" y="5675985"/>
            <a:ext cx="794033" cy="618129"/>
          </a:xfrm>
          <a:prstGeom prst="curvedRightArrow">
            <a:avLst>
              <a:gd name="adj1" fmla="val 25000"/>
              <a:gd name="adj2" fmla="val 50000"/>
              <a:gd name="adj3" fmla="val 7767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5857885" y="6357958"/>
            <a:ext cx="2905116" cy="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11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28662" y="142852"/>
            <a:ext cx="7429552" cy="50006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Пренебрежение нуждами ребенка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857224" y="714356"/>
            <a:ext cx="8072494" cy="192882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           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Пренебрежение нуждами ребёнка – это отсутствие элементарной заботы о ребёнке, в результате чего нарушается его эмоциональное состояние и появляется угроза его здоровью или развитию.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1357290" y="2714620"/>
            <a:ext cx="7500990" cy="36433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ПОСЛЕДСТВИЯ: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безрадостное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существование;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готовы полюбить и довериться любому взрослому;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высокий риск оказаться объектом сексуального посягательства со стороны педофилов.</a:t>
            </a:r>
            <a:endParaRPr lang="ru-RU" sz="3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Выгнутая влево стрелка 12">
            <a:hlinkClick r:id="rId6" action="ppaction://hlinksldjump"/>
          </p:cNvPr>
          <p:cNvSpPr/>
          <p:nvPr/>
        </p:nvSpPr>
        <p:spPr>
          <a:xfrm rot="20564814">
            <a:off x="7530836" y="5675985"/>
            <a:ext cx="794033" cy="618129"/>
          </a:xfrm>
          <a:prstGeom prst="curvedRightArrow">
            <a:avLst>
              <a:gd name="adj1" fmla="val 25000"/>
              <a:gd name="adj2" fmla="val 50000"/>
              <a:gd name="adj3" fmla="val 7767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go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150" y="222250"/>
            <a:ext cx="46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5" descr="listok_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286676" cy="65403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Психическое (эмоциональное) насилие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214414" y="714356"/>
            <a:ext cx="7786742" cy="178595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</a:t>
            </a:r>
            <a: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Психическое (эмоциональное) насилие</a:t>
            </a:r>
            <a:r>
              <a:rPr lang="ru-RU" sz="31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периодическое, длительное или постоянное психическое воздействие на ребёнка, тормозящее развитие личности и приводящее к формированию патологических черт характера.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1142976" y="2214554"/>
            <a:ext cx="7715304" cy="4183406"/>
          </a:xfrm>
        </p:spPr>
        <p:txBody>
          <a:bodyPr>
            <a:noAutofit/>
          </a:bodyPr>
          <a:lstStyle/>
          <a:p>
            <a:pPr marL="180000" algn="ctr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ПОСЛЕДСТВИЯ:</a:t>
            </a:r>
            <a:endParaRPr lang="ru-RU" sz="2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задержка психического развития;</a:t>
            </a:r>
          </a:p>
          <a:p>
            <a:pPr marL="1800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плохая успеваемость; </a:t>
            </a:r>
          </a:p>
          <a:p>
            <a:pPr marL="1800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низкая самооценка; </a:t>
            </a:r>
          </a:p>
          <a:p>
            <a:pPr marL="1800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эмоциональные   нарушения;   </a:t>
            </a:r>
          </a:p>
          <a:p>
            <a:pPr marL="1800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избыточная потребность во внимании;</a:t>
            </a:r>
          </a:p>
          <a:p>
            <a:pPr marL="1800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депрессия, попытки суицида;   </a:t>
            </a:r>
          </a:p>
          <a:p>
            <a:pPr marL="1800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неумение  общаться  со  сверстниками;</a:t>
            </a:r>
          </a:p>
          <a:p>
            <a:pPr marL="1800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ложь, воровство, </a:t>
            </a:r>
            <a:r>
              <a:rPr lang="ru-RU" sz="2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поведение</a:t>
            </a:r>
          </a:p>
          <a:p>
            <a:pPr marL="1800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нервно-психические  и  психосоматические  заболевания.</a:t>
            </a:r>
          </a:p>
        </p:txBody>
      </p:sp>
      <p:pic>
        <p:nvPicPr>
          <p:cNvPr id="8" name="Picture 32" descr="pic_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14"/>
          <p:cNvSpPr>
            <a:spLocks noChangeShapeType="1"/>
          </p:cNvSpPr>
          <p:nvPr/>
        </p:nvSpPr>
        <p:spPr bwMode="auto">
          <a:xfrm>
            <a:off x="1071538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Выгнутая влево стрелка 12">
            <a:hlinkClick r:id="rId6" action="ppaction://hlinksldjump"/>
          </p:cNvPr>
          <p:cNvSpPr/>
          <p:nvPr/>
        </p:nvSpPr>
        <p:spPr>
          <a:xfrm rot="20564814">
            <a:off x="7530836" y="5675985"/>
            <a:ext cx="794033" cy="618129"/>
          </a:xfrm>
          <a:prstGeom prst="curvedRightArrow">
            <a:avLst>
              <a:gd name="adj1" fmla="val 25000"/>
              <a:gd name="adj2" fmla="val 50000"/>
              <a:gd name="adj3" fmla="val 7767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732</Words>
  <Application>Microsoft Office PowerPoint</Application>
  <PresentationFormat>Экран (4:3)</PresentationFormat>
  <Paragraphs>119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ПРОФИЛАКТИКА  жестокого обращения с детьми</vt:lpstr>
      <vt:lpstr>Презентация PowerPoint</vt:lpstr>
      <vt:lpstr>Типичные причины  жестокого обращения с детьми: </vt:lpstr>
      <vt:lpstr> Данные  Следственного комитета при прокуратуре РФ </vt:lpstr>
      <vt:lpstr>Презентация PowerPoint</vt:lpstr>
      <vt:lpstr>Четыре основные формы  жестокого обращения</vt:lpstr>
      <vt:lpstr>Сексуальное насилие</vt:lpstr>
      <vt:lpstr>Пренебрежение нуждами ребенка</vt:lpstr>
      <vt:lpstr>Психическое (эмоциональное) насилие</vt:lpstr>
      <vt:lpstr>Физическое насилие и его последствия</vt:lpstr>
      <vt:lpstr>Насилие  в современных семьях</vt:lpstr>
      <vt:lpstr>Насильники:</vt:lpstr>
      <vt:lpstr>Жертвы:</vt:lpstr>
      <vt:lpstr>Кризис: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 образовательного  учреждения  по организации системы профилактики жестокого обращения с детьми</dc:title>
  <dc:creator>~</dc:creator>
  <cp:lastModifiedBy>User</cp:lastModifiedBy>
  <cp:revision>392</cp:revision>
  <dcterms:created xsi:type="dcterms:W3CDTF">2011-09-25T10:32:53Z</dcterms:created>
  <dcterms:modified xsi:type="dcterms:W3CDTF">2018-09-19T07:25:57Z</dcterms:modified>
</cp:coreProperties>
</file>